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34"/>
  </p:notesMasterIdLst>
  <p:sldIdLst>
    <p:sldId id="257" r:id="rId7"/>
    <p:sldId id="289" r:id="rId8"/>
    <p:sldId id="326" r:id="rId9"/>
    <p:sldId id="328" r:id="rId10"/>
    <p:sldId id="259" r:id="rId11"/>
    <p:sldId id="270" r:id="rId12"/>
    <p:sldId id="272" r:id="rId13"/>
    <p:sldId id="261" r:id="rId14"/>
    <p:sldId id="271" r:id="rId15"/>
    <p:sldId id="273" r:id="rId16"/>
    <p:sldId id="274" r:id="rId17"/>
    <p:sldId id="275" r:id="rId18"/>
    <p:sldId id="287" r:id="rId19"/>
    <p:sldId id="278" r:id="rId20"/>
    <p:sldId id="283" r:id="rId21"/>
    <p:sldId id="276" r:id="rId22"/>
    <p:sldId id="277" r:id="rId23"/>
    <p:sldId id="284" r:id="rId24"/>
    <p:sldId id="279" r:id="rId25"/>
    <p:sldId id="280" r:id="rId26"/>
    <p:sldId id="281" r:id="rId27"/>
    <p:sldId id="285" r:id="rId28"/>
    <p:sldId id="282" r:id="rId29"/>
    <p:sldId id="286" r:id="rId30"/>
    <p:sldId id="288" r:id="rId31"/>
    <p:sldId id="327" r:id="rId32"/>
    <p:sldId id="269" r:id="rId33"/>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1E519-8280-4162-9B94-5BE0CDAF6139}" v="2" dt="2025-02-26T07:11:25.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033" autoAdjust="0"/>
  </p:normalViewPr>
  <p:slideViewPr>
    <p:cSldViewPr snapToGrid="0" showGuides="1">
      <p:cViewPr varScale="1">
        <p:scale>
          <a:sx n="100" d="100"/>
          <a:sy n="100" d="100"/>
        </p:scale>
        <p:origin x="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doosh Sing" userId="59df6bb0-54e7-4766-92ba-8b6d27020a4f" providerId="ADAL" clId="{8CD1E519-8280-4162-9B94-5BE0CDAF6139}"/>
    <pc:docChg chg="undo custSel delSld modSld sldOrd">
      <pc:chgData name="Vidoosh Sing" userId="59df6bb0-54e7-4766-92ba-8b6d27020a4f" providerId="ADAL" clId="{8CD1E519-8280-4162-9B94-5BE0CDAF6139}" dt="2025-02-26T10:40:16.553" v="158" actId="1076"/>
      <pc:docMkLst>
        <pc:docMk/>
      </pc:docMkLst>
      <pc:sldChg chg="modSp mod">
        <pc:chgData name="Vidoosh Sing" userId="59df6bb0-54e7-4766-92ba-8b6d27020a4f" providerId="ADAL" clId="{8CD1E519-8280-4162-9B94-5BE0CDAF6139}" dt="2025-02-25T11:21:46.106" v="38" actId="20577"/>
        <pc:sldMkLst>
          <pc:docMk/>
          <pc:sldMk cId="2092356048" sldId="257"/>
        </pc:sldMkLst>
        <pc:spChg chg="mod">
          <ac:chgData name="Vidoosh Sing" userId="59df6bb0-54e7-4766-92ba-8b6d27020a4f" providerId="ADAL" clId="{8CD1E519-8280-4162-9B94-5BE0CDAF6139}" dt="2025-02-11T11:38:36.448" v="3" actId="20577"/>
          <ac:spMkLst>
            <pc:docMk/>
            <pc:sldMk cId="2092356048" sldId="257"/>
            <ac:spMk id="4" creationId="{15FF4FBF-17F7-B9FD-FAB5-32D97FC5BD0B}"/>
          </ac:spMkLst>
        </pc:spChg>
        <pc:spChg chg="mod">
          <ac:chgData name="Vidoosh Sing" userId="59df6bb0-54e7-4766-92ba-8b6d27020a4f" providerId="ADAL" clId="{8CD1E519-8280-4162-9B94-5BE0CDAF6139}" dt="2025-02-25T11:21:46.106" v="38" actId="20577"/>
          <ac:spMkLst>
            <pc:docMk/>
            <pc:sldMk cId="2092356048" sldId="257"/>
            <ac:spMk id="5" creationId="{AE0F6A9D-3706-FECF-3872-B7D8E5149384}"/>
          </ac:spMkLst>
        </pc:spChg>
      </pc:sldChg>
      <pc:sldChg chg="addSp modSp mod modClrScheme chgLayout">
        <pc:chgData name="Vidoosh Sing" userId="59df6bb0-54e7-4766-92ba-8b6d27020a4f" providerId="ADAL" clId="{8CD1E519-8280-4162-9B94-5BE0CDAF6139}" dt="2025-02-26T07:12:27.575" v="105" actId="12"/>
        <pc:sldMkLst>
          <pc:docMk/>
          <pc:sldMk cId="829635023" sldId="259"/>
        </pc:sldMkLst>
        <pc:spChg chg="add mod ord">
          <ac:chgData name="Vidoosh Sing" userId="59df6bb0-54e7-4766-92ba-8b6d27020a4f" providerId="ADAL" clId="{8CD1E519-8280-4162-9B94-5BE0CDAF6139}" dt="2025-02-26T07:12:27.575" v="105" actId="12"/>
          <ac:spMkLst>
            <pc:docMk/>
            <pc:sldMk cId="829635023" sldId="259"/>
            <ac:spMk id="2" creationId="{B73B3BEF-9C91-FDE4-7655-F34085E6E19D}"/>
          </ac:spMkLst>
        </pc:spChg>
        <pc:spChg chg="mod ord">
          <ac:chgData name="Vidoosh Sing" userId="59df6bb0-54e7-4766-92ba-8b6d27020a4f" providerId="ADAL" clId="{8CD1E519-8280-4162-9B94-5BE0CDAF6139}" dt="2025-02-26T07:11:37.514" v="101" actId="26606"/>
          <ac:spMkLst>
            <pc:docMk/>
            <pc:sldMk cId="829635023" sldId="259"/>
            <ac:spMk id="3" creationId="{6F98C438-16F8-C9CF-9123-275553C7FACB}"/>
          </ac:spMkLst>
        </pc:spChg>
        <pc:picChg chg="add mod">
          <ac:chgData name="Vidoosh Sing" userId="59df6bb0-54e7-4766-92ba-8b6d27020a4f" providerId="ADAL" clId="{8CD1E519-8280-4162-9B94-5BE0CDAF6139}" dt="2025-02-26T07:12:04.421" v="102" actId="1076"/>
          <ac:picMkLst>
            <pc:docMk/>
            <pc:sldMk cId="829635023" sldId="259"/>
            <ac:picMk id="5" creationId="{FBC8C807-A266-DF7F-8517-5B98D4B9229B}"/>
          </ac:picMkLst>
        </pc:picChg>
      </pc:sldChg>
      <pc:sldChg chg="del">
        <pc:chgData name="Vidoosh Sing" userId="59df6bb0-54e7-4766-92ba-8b6d27020a4f" providerId="ADAL" clId="{8CD1E519-8280-4162-9B94-5BE0CDAF6139}" dt="2025-02-26T07:12:39.861" v="106" actId="47"/>
        <pc:sldMkLst>
          <pc:docMk/>
          <pc:sldMk cId="2961090182" sldId="260"/>
        </pc:sldMkLst>
      </pc:sldChg>
      <pc:sldChg chg="addSp delSp modSp mod modClrScheme chgLayout">
        <pc:chgData name="Vidoosh Sing" userId="59df6bb0-54e7-4766-92ba-8b6d27020a4f" providerId="ADAL" clId="{8CD1E519-8280-4162-9B94-5BE0CDAF6139}" dt="2025-02-26T07:31:59.963" v="139" actId="1076"/>
        <pc:sldMkLst>
          <pc:docMk/>
          <pc:sldMk cId="2623935751" sldId="261"/>
        </pc:sldMkLst>
        <pc:spChg chg="del">
          <ac:chgData name="Vidoosh Sing" userId="59df6bb0-54e7-4766-92ba-8b6d27020a4f" providerId="ADAL" clId="{8CD1E519-8280-4162-9B94-5BE0CDAF6139}" dt="2025-02-26T07:13:15.537" v="108" actId="26606"/>
          <ac:spMkLst>
            <pc:docMk/>
            <pc:sldMk cId="2623935751" sldId="261"/>
            <ac:spMk id="6" creationId="{4DF223C5-26E6-D31B-4E72-F86F7420C4A1}"/>
          </ac:spMkLst>
        </pc:spChg>
        <pc:spChg chg="add mod ord">
          <ac:chgData name="Vidoosh Sing" userId="59df6bb0-54e7-4766-92ba-8b6d27020a4f" providerId="ADAL" clId="{8CD1E519-8280-4162-9B94-5BE0CDAF6139}" dt="2025-02-26T07:31:50.411" v="137" actId="26606"/>
          <ac:spMkLst>
            <pc:docMk/>
            <pc:sldMk cId="2623935751" sldId="261"/>
            <ac:spMk id="11" creationId="{75848F37-5B52-9644-543E-3150A5716CA6}"/>
          </ac:spMkLst>
        </pc:spChg>
        <pc:picChg chg="add del mod">
          <ac:chgData name="Vidoosh Sing" userId="59df6bb0-54e7-4766-92ba-8b6d27020a4f" providerId="ADAL" clId="{8CD1E519-8280-4162-9B94-5BE0CDAF6139}" dt="2025-02-26T07:31:36.162" v="135" actId="478"/>
          <ac:picMkLst>
            <pc:docMk/>
            <pc:sldMk cId="2623935751" sldId="261"/>
            <ac:picMk id="3" creationId="{AF8771DD-65E4-FFA7-F399-ACF64E44242B}"/>
          </ac:picMkLst>
        </pc:picChg>
        <pc:picChg chg="add mod">
          <ac:chgData name="Vidoosh Sing" userId="59df6bb0-54e7-4766-92ba-8b6d27020a4f" providerId="ADAL" clId="{8CD1E519-8280-4162-9B94-5BE0CDAF6139}" dt="2025-02-26T07:31:59.963" v="139" actId="1076"/>
          <ac:picMkLst>
            <pc:docMk/>
            <pc:sldMk cId="2623935751" sldId="261"/>
            <ac:picMk id="5" creationId="{E27257EB-23DA-B176-1257-35CAA390C7A0}"/>
          </ac:picMkLst>
        </pc:picChg>
      </pc:sldChg>
      <pc:sldChg chg="addSp delSp modSp mod ord">
        <pc:chgData name="Vidoosh Sing" userId="59df6bb0-54e7-4766-92ba-8b6d27020a4f" providerId="ADAL" clId="{8CD1E519-8280-4162-9B94-5BE0CDAF6139}" dt="2025-02-26T10:40:16.553" v="158" actId="1076"/>
        <pc:sldMkLst>
          <pc:docMk/>
          <pc:sldMk cId="1703900987" sldId="270"/>
        </pc:sldMkLst>
        <pc:spChg chg="mod">
          <ac:chgData name="Vidoosh Sing" userId="59df6bb0-54e7-4766-92ba-8b6d27020a4f" providerId="ADAL" clId="{8CD1E519-8280-4162-9B94-5BE0CDAF6139}" dt="2025-02-26T10:39:55.574" v="155" actId="20577"/>
          <ac:spMkLst>
            <pc:docMk/>
            <pc:sldMk cId="1703900987" sldId="270"/>
            <ac:spMk id="4" creationId="{21BEDFCE-3ABF-F6AF-B3C8-71202B840E7B}"/>
          </ac:spMkLst>
        </pc:spChg>
        <pc:spChg chg="del">
          <ac:chgData name="Vidoosh Sing" userId="59df6bb0-54e7-4766-92ba-8b6d27020a4f" providerId="ADAL" clId="{8CD1E519-8280-4162-9B94-5BE0CDAF6139}" dt="2025-02-26T10:39:46.338" v="142" actId="22"/>
          <ac:spMkLst>
            <pc:docMk/>
            <pc:sldMk cId="1703900987" sldId="270"/>
            <ac:spMk id="5" creationId="{5D24392E-39C8-F7C5-3B70-6416933DB47A}"/>
          </ac:spMkLst>
        </pc:spChg>
        <pc:picChg chg="add mod ord">
          <ac:chgData name="Vidoosh Sing" userId="59df6bb0-54e7-4766-92ba-8b6d27020a4f" providerId="ADAL" clId="{8CD1E519-8280-4162-9B94-5BE0CDAF6139}" dt="2025-02-26T10:40:16.553" v="158" actId="1076"/>
          <ac:picMkLst>
            <pc:docMk/>
            <pc:sldMk cId="1703900987" sldId="270"/>
            <ac:picMk id="3" creationId="{49483665-25A1-2999-B184-020CB31F61B8}"/>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07:47:33.3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 0,'15906'0'0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0:04:27.4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31 0,'1573'-31'0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0:04:31.70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0 182 0,'2872'-182'0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0:04:35.6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0 182 0,'2692'-182'0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10:04:38.3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1 140,'81'1,"-38"1,1-2,74-9,-96 4,42-16,-47 15,1 0,-1 1,1 0,26-2,-4 5,-14 1,51-9,-24 2,1 2,0 2,78 5,59-3,-173-1,1 0,0-2,-1 0,31-14,-41 16,16-6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10:04:41.2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3,'97'-2,"110"4,-112 13,-62-9,56 3,-55-6,51 9,-51-6,51 3,321-8,-190-2,-185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10:04:44.1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 0,'-1'40,"2"-1,1 1,3-1,12 53,-2-35,8 61,-11-46,-5-29,4 65,-11-75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0:04:47.3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6 0 0,'0'1786'0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07:47:53.8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 0,'15584'0'0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07:48:35.9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 0,'4142'152'0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07:48:41.0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1 154,'257'18,"-130"-8,134-8,-149-3,-93 0,-1-1,1 0,21-7,-18 4,43-5,340 7,-208 6,-170-4,0 0,0-1,0-2,30-7,-33 6,44-4,-42 7,38-8,-10 1,-1 2,1 3,0 1,62 7,-7-2,497-2,-576-2,0 0,34-9,-31 5,51-4,-49 8,45-10,28-2,-70 11,-1 0,40-11,-38 8,0 2,-1 1,50 4,-52-1,-3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07:48:45.1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1 278,'546'0,"-514"-1,63-13,13 0,89 14,33-1,-133-15,-65 10,54-4,-63 10,11-1,1-1,66-12,-27 2,-58 11,-1 0,0-2,0 0,0-1,0 0,20-10,-13 5,1 1,0 1,0 1,1 1,26-3,-5 1,-7 2,0 2,48 2,25-1,-96-1,0 0,0 0,-1-1,1-1,15-8,-17 7,1 1,0 0,0 1,0 0,25-2,283 4,-154 5,-88-2,95-3,-168 1,0 1,-1-1,1-1,0 1,0-1,0 0,-1 0,1-1,10-6,-2-3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07:49:04.3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1 276,'53'1,"-26"0,0-1,-1 0,1-3,44-8,-42 5,1 1,1 2,-1 0,35 3,35-2,-13-12,-57 8,34-2,49-8,-76 10,55-4,361 9,-213 3,-233-2,-1 0,1 0,-1-1,1 0,0 0,-1-1,0 0,1 0,-1 0,0-1,0 0,0 0,0 0,-1-1,1 0,7-7,2 0,0 2,1 0,0 1,0 0,1 2,0 0,0 0,1 2,33-5,-3 4,-28 4,0-1,24-7,132-27,-133 29,0 2,0 2,88 5,-39 1,391-3,-473-1,-1 2,0 0,0 0,0 0,0 1,0 1,17 6,0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10:04:10.0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92,'451'0,"-419"-2,0-1,33-7,-31 4,54-4,-48 7,60-12,-32 4,1-1,-29 5,72-5,397 12,-231 1,-256 1,1 0,-1 2,0 0,41 15,-39-12,0 0,1-1,39 4,283-9,-167-3,-87 1,105 3,-95 12,-58-7,48 2,-65-8,-1 2,52 11,-53-10,0 0,41 0,-36-4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0:04:16.5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0 122 0,'2420'-121'0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5T10:04:23.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96,'762'0,"-713"-2,-1-3,84-19,-82 13,0 2,68-3,-86 12,0-2,0-1,37-9,-22 5,0 2,0 1,93 6,-40 1,898-3,-979 1,0 1,0 1,22 6,-19-4,40 4,304-6,-188-5,-141 3,-21 0,1-1,-1 0,0-1,27-6,-24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07/03/2025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All and thank you Henry for the introduction. Once again welcome to session 35. Navigating Existing VAT Functionality: Key Features Clients must know and planning for future enhancements. I know it is a mouth full.  </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a:p>
        </p:txBody>
      </p:sp>
    </p:spTree>
    <p:extLst>
      <p:ext uri="{BB962C8B-B14F-4D97-AF65-F5344CB8AC3E}">
        <p14:creationId xmlns:p14="http://schemas.microsoft.com/office/powerpoint/2010/main" val="118033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years ago, we introduced an indicator on the account definition to allow clients to indicate if input VAT is denied on that account only. In order to prepare for this session, I checked 4 clients account definitions and there were no accounts where input VAT is denied. </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12</a:t>
            </a:fld>
            <a:endParaRPr lang="en-GB"/>
          </a:p>
        </p:txBody>
      </p:sp>
    </p:spTree>
    <p:extLst>
      <p:ext uri="{BB962C8B-B14F-4D97-AF65-F5344CB8AC3E}">
        <p14:creationId xmlns:p14="http://schemas.microsoft.com/office/powerpoint/2010/main" val="4218196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items where input is denied from Audit Partners dated 2008. So, while it maybe outdated you can see that the first two items would be applicable in an Education Institution. </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76607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indicator was set and the data capturer tried to process a transaction with VAT the user will receive a validation message which will not allow them to save the transactions. Here is an example of the validation on an invoice.</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14</a:t>
            </a:fld>
            <a:endParaRPr lang="en-GB"/>
          </a:p>
        </p:txBody>
      </p:sp>
    </p:spTree>
    <p:extLst>
      <p:ext uri="{BB962C8B-B14F-4D97-AF65-F5344CB8AC3E}">
        <p14:creationId xmlns:p14="http://schemas.microsoft.com/office/powerpoint/2010/main" val="296342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an example of the validation on a payment transaction.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71931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was drawn from a PowerPoint presentation on the treasury website, so I am not sure how up to date this is. You will note the exempted services highlighted hence my earlier comment on the SD system being Exempted.</a:t>
            </a:r>
          </a:p>
          <a:p>
            <a:endParaRPr lang="en-US" dirty="0"/>
          </a:p>
          <a:p>
            <a:r>
              <a:rPr lang="en-US" dirty="0"/>
              <a:t>We have clients who also supply exempted services and zero-rated supplies and foodstuff. </a:t>
            </a:r>
          </a:p>
          <a:p>
            <a:endParaRPr lang="en-US" dirty="0"/>
          </a:p>
          <a:p>
            <a:r>
              <a:rPr lang="en-US" dirty="0"/>
              <a:t>So you should also have accounts which do not allow VAT on these.</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287012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validation is working on the VAT Denied indicator hence the validation message but we will be changing this as a bug. </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17</a:t>
            </a:fld>
            <a:endParaRPr lang="en-GB"/>
          </a:p>
        </p:txBody>
      </p:sp>
    </p:spTree>
    <p:extLst>
      <p:ext uri="{BB962C8B-B14F-4D97-AF65-F5344CB8AC3E}">
        <p14:creationId xmlns:p14="http://schemas.microsoft.com/office/powerpoint/2010/main" val="71982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 Sundry Debtor invoices. </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18</a:t>
            </a:fld>
            <a:endParaRPr lang="en-GB"/>
          </a:p>
        </p:txBody>
      </p:sp>
    </p:spTree>
    <p:extLst>
      <p:ext uri="{BB962C8B-B14F-4D97-AF65-F5344CB8AC3E}">
        <p14:creationId xmlns:p14="http://schemas.microsoft.com/office/powerpoint/2010/main" val="353092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and when I say recently more like a year ago we introduced a validation on if the supplier is VAT Registered. The SOD B2 for subsystem PM must be set to 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19</a:t>
            </a:fld>
            <a:endParaRPr lang="en-GB"/>
          </a:p>
        </p:txBody>
      </p:sp>
    </p:spTree>
    <p:extLst>
      <p:ext uri="{BB962C8B-B14F-4D97-AF65-F5344CB8AC3E}">
        <p14:creationId xmlns:p14="http://schemas.microsoft.com/office/powerpoint/2010/main" val="488473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VAT Reg is also set to N on the supplier definition.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20</a:t>
            </a:fld>
            <a:endParaRPr lang="en-GB"/>
          </a:p>
        </p:txBody>
      </p:sp>
    </p:spTree>
    <p:extLst>
      <p:ext uri="{BB962C8B-B14F-4D97-AF65-F5344CB8AC3E}">
        <p14:creationId xmlns:p14="http://schemas.microsoft.com/office/powerpoint/2010/main" val="121456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data capturer processes a transaction for the supplier with VAT it will not allow the user to save the transaction. We have noted request to change the validation outcome to make the VAT zero and allow the user to save the transaction.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21</a:t>
            </a:fld>
            <a:endParaRPr lang="en-GB"/>
          </a:p>
        </p:txBody>
      </p:sp>
    </p:spTree>
    <p:extLst>
      <p:ext uri="{BB962C8B-B14F-4D97-AF65-F5344CB8AC3E}">
        <p14:creationId xmlns:p14="http://schemas.microsoft.com/office/powerpoint/2010/main" val="408225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D6686-6C87-7D1A-9F2C-4BE508DB4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E3D6C-3E7A-2A98-8F88-2C95CD983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EA1B4-2FF1-0240-7478-6768BEB50DF8}"/>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C03F18A-A8EA-663B-182C-11083FD4C439}"/>
              </a:ext>
            </a:extLst>
          </p:cNvPr>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2420668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some SODs that can assist the Institution to default VAT information. </a:t>
            </a:r>
          </a:p>
          <a:p>
            <a:endParaRPr lang="en-US" dirty="0"/>
          </a:p>
          <a:p>
            <a:r>
              <a:rPr lang="en-US" dirty="0"/>
              <a:t>AV defaults the VAT Code and TX defaults if the transaction will include or exclude VAT.</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22</a:t>
            </a:fld>
            <a:endParaRPr lang="en-GB"/>
          </a:p>
        </p:txBody>
      </p:sp>
    </p:spTree>
    <p:extLst>
      <p:ext uri="{BB962C8B-B14F-4D97-AF65-F5344CB8AC3E}">
        <p14:creationId xmlns:p14="http://schemas.microsoft.com/office/powerpoint/2010/main" val="116584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successful with all of the above and process your transaction correctly you should get a VAT Refund.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23</a:t>
            </a:fld>
            <a:endParaRPr lang="en-GB"/>
          </a:p>
        </p:txBody>
      </p:sp>
    </p:spTree>
    <p:extLst>
      <p:ext uri="{BB962C8B-B14F-4D97-AF65-F5344CB8AC3E}">
        <p14:creationId xmlns:p14="http://schemas.microsoft.com/office/powerpoint/2010/main" val="3954306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25</a:t>
            </a:fld>
            <a:endParaRPr lang="en-GB"/>
          </a:p>
        </p:txBody>
      </p:sp>
    </p:spTree>
    <p:extLst>
      <p:ext uri="{BB962C8B-B14F-4D97-AF65-F5344CB8AC3E}">
        <p14:creationId xmlns:p14="http://schemas.microsoft.com/office/powerpoint/2010/main" val="3131899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607D-BA92-C449-131D-747833CE7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62598-4729-02D1-A61F-56E28945E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08B66-E22D-91B4-3FA9-2F28E1E6141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EB96D82-7FBD-564E-89D2-8E1CA2AD5195}"/>
              </a:ext>
            </a:extLst>
          </p:cNvPr>
          <p:cNvSpPr>
            <a:spLocks noGrp="1"/>
          </p:cNvSpPr>
          <p:nvPr>
            <p:ph type="sldNum" sz="quarter" idx="5"/>
          </p:nvPr>
        </p:nvSpPr>
        <p:spPr/>
        <p:txBody>
          <a:bodyPr/>
          <a:lstStyle/>
          <a:p>
            <a:fld id="{86689AF9-8242-AB4E-BF72-33C723BBC0DB}" type="slidenum">
              <a:rPr lang="en-GB" smtClean="0"/>
              <a:t>26</a:t>
            </a:fld>
            <a:endParaRPr lang="en-GB"/>
          </a:p>
        </p:txBody>
      </p:sp>
    </p:spTree>
    <p:extLst>
      <p:ext uri="{BB962C8B-B14F-4D97-AF65-F5344CB8AC3E}">
        <p14:creationId xmlns:p14="http://schemas.microsoft.com/office/powerpoint/2010/main" val="243479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ITS Integrator system caters for countries where No VAT or GST is allowed, for countries where VAT or GST is allowed but the Institution is not registered but pays over the input VAT or GST, or for countries where VAT or GST is allowed, and the Institution is registered to claim output VAT.</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a:p>
        </p:txBody>
      </p:sp>
    </p:spTree>
    <p:extLst>
      <p:ext uri="{BB962C8B-B14F-4D97-AF65-F5344CB8AC3E}">
        <p14:creationId xmlns:p14="http://schemas.microsoft.com/office/powerpoint/2010/main" val="184481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VAT needs to be applied, then SOD 01 for subsystem CS should be set to Y.</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373492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set VAT per system. In this example you can see the Student Debtors system is set to exempted while accounts receivable or sundry debtors is set to Standard Rated. This is because in South Africa Educational Services rendered by an accredited educational institution is exempted from VAT however in the example this Institution is registered for VAT and can claim output VAT hence sundry debtors would be standard rated.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116761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as in my example the Institution is registered, this information is captured and maintained in FCSC option 2. You can have multiple VAT registrations linked to different ledgers. Extremely important is the Input and Output Cost Centre and Account details.</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117444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VAT Rates need to be set, and these would normally be Exempted, Zero Rated, Standard Rated or Apportioned. Apportioned being the % the revenue authority allows you to claim on mixed services. Currently capped at 12,5% of 15% but you can apply to SARS for a higher rate with evidence and/or motivation.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9</a:t>
            </a:fld>
            <a:endParaRPr lang="en-GB"/>
          </a:p>
        </p:txBody>
      </p:sp>
    </p:spTree>
    <p:extLst>
      <p:ext uri="{BB962C8B-B14F-4D97-AF65-F5344CB8AC3E}">
        <p14:creationId xmlns:p14="http://schemas.microsoft.com/office/powerpoint/2010/main" val="204226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Vat rates and Ledgers are linked on the cost centre. It is extremely important the type of services that will be rendered and costs incurred on the cost centre are determined prior to the cost centre being created. </a:t>
            </a:r>
          </a:p>
          <a:p>
            <a:endParaRPr lang="en-US" dirty="0"/>
          </a:p>
          <a:p>
            <a:r>
              <a:rPr lang="en-US" dirty="0"/>
              <a:t>There may be a need to use VAT consultants to determine the Vat rate to link to the cost centre especially research grants from countries with double taxation agreements.</a:t>
            </a:r>
          </a:p>
          <a:p>
            <a:endParaRPr lang="en-US" dirty="0"/>
          </a:p>
          <a:p>
            <a:r>
              <a:rPr lang="en-US" dirty="0"/>
              <a:t>As indicated the standard vat rates would be Exempted especially for teaching and learning costs </a:t>
            </a:r>
            <a:r>
              <a:rPr lang="en-US" dirty="0" err="1"/>
              <a:t>centres</a:t>
            </a:r>
            <a:r>
              <a:rPr lang="en-US" dirty="0"/>
              <a:t>. </a:t>
            </a:r>
          </a:p>
          <a:p>
            <a:endParaRPr lang="en-US" dirty="0"/>
          </a:p>
          <a:p>
            <a:r>
              <a:rPr lang="en-US" dirty="0"/>
              <a:t>Zero Rated where applicable. </a:t>
            </a:r>
          </a:p>
          <a:p>
            <a:endParaRPr lang="en-US" dirty="0"/>
          </a:p>
          <a:p>
            <a:r>
              <a:rPr lang="en-US" dirty="0"/>
              <a:t>Standard rated where these fully vatable services or expenses.</a:t>
            </a:r>
          </a:p>
          <a:p>
            <a:endParaRPr lang="en-US" dirty="0"/>
          </a:p>
          <a:p>
            <a:r>
              <a:rPr lang="en-US" dirty="0"/>
              <a:t>And apportioned where there mixed services e.g. Finance, HR, IT, Security, and this case Library services. </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142482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Ledger, VAT Registration and VAT code linked. In this case apportioned which is 10% of the 15%. So in this case if the expense was fully vatable at 15% and the value was 100 excluding VAT you could claim R1,50 back from your output VAT.</a:t>
            </a:r>
          </a:p>
          <a:p>
            <a:endParaRPr lang="en-US" dirty="0"/>
          </a:p>
          <a:p>
            <a:r>
              <a:rPr lang="en-US" dirty="0"/>
              <a:t>Also note from the VAT Registration Code the Input and Output GLA.</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7592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70089891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8.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3.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8.sv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7.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4.sv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09" r:id="rId1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uditpartners.co.za/a/4423/vat--when-can-input-vat-not-be-claimed"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32.png"/><Relationship Id="rId18" Type="http://schemas.openxmlformats.org/officeDocument/2006/relationships/customXml" Target="../ink/ink13.xml"/><Relationship Id="rId3" Type="http://schemas.openxmlformats.org/officeDocument/2006/relationships/hyperlink" Target="https://www.treasury.gov.za/comm_media/presentations/Zero-rated%20and%20exempt%20supplies.pps" TargetMode="External"/><Relationship Id="rId21" Type="http://schemas.openxmlformats.org/officeDocument/2006/relationships/image" Target="../media/image36.png"/><Relationship Id="rId7" Type="http://schemas.openxmlformats.org/officeDocument/2006/relationships/image" Target="../media/image29.png"/><Relationship Id="rId12" Type="http://schemas.openxmlformats.org/officeDocument/2006/relationships/customXml" Target="../ink/ink10.xml"/><Relationship Id="rId17" Type="http://schemas.openxmlformats.org/officeDocument/2006/relationships/image" Target="../media/image34.png"/><Relationship Id="rId25"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33.xml"/><Relationship Id="rId6" Type="http://schemas.openxmlformats.org/officeDocument/2006/relationships/customXml" Target="../ink/ink7.xml"/><Relationship Id="rId11" Type="http://schemas.openxmlformats.org/officeDocument/2006/relationships/image" Target="../media/image31.png"/><Relationship Id="rId24" Type="http://schemas.openxmlformats.org/officeDocument/2006/relationships/customXml" Target="../ink/ink16.xml"/><Relationship Id="rId5" Type="http://schemas.openxmlformats.org/officeDocument/2006/relationships/image" Target="../media/image28.png"/><Relationship Id="rId15" Type="http://schemas.openxmlformats.org/officeDocument/2006/relationships/image" Target="../media/image33.png"/><Relationship Id="rId23" Type="http://schemas.openxmlformats.org/officeDocument/2006/relationships/image" Target="../media/image37.png"/><Relationship Id="rId10" Type="http://schemas.openxmlformats.org/officeDocument/2006/relationships/customXml" Target="../ink/ink9.xml"/><Relationship Id="rId19"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customXml" Target="../ink/ink11.xml"/><Relationship Id="rId22" Type="http://schemas.openxmlformats.org/officeDocument/2006/relationships/customXml" Target="../ink/ink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44.tmp"/></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customXml" Target="../ink/ink2.xml"/><Relationship Id="rId5" Type="http://schemas.openxmlformats.org/officeDocument/2006/relationships/image" Target="../media/image140.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customXml" Target="../ink/ink4.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p:txBody>
          <a:bodyPr/>
          <a:lstStyle/>
          <a:p>
            <a:r>
              <a:rPr lang="en-US" dirty="0"/>
              <a:t>Navigating Existing </a:t>
            </a:r>
            <a:r>
              <a:rPr lang="en-US"/>
              <a:t>VAT Functionality</a:t>
            </a:r>
            <a:endParaRPr lang="en-GB"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lang="en-US" dirty="0"/>
              <a:t>Key Features Clients Must Know and Planning for Future Enhancements</a:t>
            </a:r>
            <a:r>
              <a:rPr lang="en-GB" dirty="0"/>
              <a:t> – Presented </a:t>
            </a:r>
            <a:r>
              <a:rPr lang="en-GB"/>
              <a:t>by Vidoosh B Sin</a:t>
            </a:r>
            <a:r>
              <a:rPr lang="en-GB" dirty="0"/>
              <a:t>g</a:t>
            </a:r>
            <a:endParaRPr lang="en-US"/>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A682D2-5397-FD6F-9F2B-C04060AA633B}"/>
              </a:ext>
            </a:extLst>
          </p:cNvPr>
          <p:cNvPicPr>
            <a:picLocks noGrp="1" noChangeAspect="1"/>
          </p:cNvPicPr>
          <p:nvPr>
            <p:ph sz="quarter" idx="10"/>
          </p:nvPr>
        </p:nvPicPr>
        <p:blipFill>
          <a:blip r:embed="rId3"/>
          <a:stretch>
            <a:fillRect/>
          </a:stretch>
        </p:blipFill>
        <p:spPr>
          <a:xfrm>
            <a:off x="2091304" y="1443945"/>
            <a:ext cx="4956630" cy="2627312"/>
          </a:xfrm>
          <a:ln>
            <a:solidFill>
              <a:schemeClr val="tx1">
                <a:lumMod val="50000"/>
              </a:schemeClr>
            </a:solidFill>
          </a:ln>
        </p:spPr>
      </p:pic>
      <p:sp>
        <p:nvSpPr>
          <p:cNvPr id="3" name="Title 2">
            <a:extLst>
              <a:ext uri="{FF2B5EF4-FFF2-40B4-BE49-F238E27FC236}">
                <a16:creationId xmlns:a16="http://schemas.microsoft.com/office/drawing/2014/main" id="{C97A9E91-1817-F0B4-C6FA-0A7ADF88440D}"/>
              </a:ext>
            </a:extLst>
          </p:cNvPr>
          <p:cNvSpPr>
            <a:spLocks noGrp="1"/>
          </p:cNvSpPr>
          <p:nvPr>
            <p:ph type="title"/>
          </p:nvPr>
        </p:nvSpPr>
        <p:spPr>
          <a:xfrm>
            <a:off x="303213" y="350876"/>
            <a:ext cx="8532812" cy="481013"/>
          </a:xfrm>
        </p:spPr>
        <p:txBody>
          <a:bodyPr/>
          <a:lstStyle/>
          <a:p>
            <a:r>
              <a:rPr lang="en-US" dirty="0"/>
              <a:t>FCSO – 1 Cost </a:t>
            </a:r>
            <a:r>
              <a:rPr lang="en-US" dirty="0" err="1"/>
              <a:t>Centres</a:t>
            </a:r>
            <a:endParaRPr lang="en-ZA" dirty="0"/>
          </a:p>
        </p:txBody>
      </p:sp>
    </p:spTree>
    <p:extLst>
      <p:ext uri="{BB962C8B-B14F-4D97-AF65-F5344CB8AC3E}">
        <p14:creationId xmlns:p14="http://schemas.microsoft.com/office/powerpoint/2010/main" val="319123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459BEED-C2EF-813E-0908-95BA4188261F}"/>
              </a:ext>
            </a:extLst>
          </p:cNvPr>
          <p:cNvPicPr>
            <a:picLocks noGrp="1" noChangeAspect="1"/>
          </p:cNvPicPr>
          <p:nvPr>
            <p:ph sz="quarter" idx="10"/>
          </p:nvPr>
        </p:nvPicPr>
        <p:blipFill>
          <a:blip r:embed="rId3"/>
          <a:stretch>
            <a:fillRect/>
          </a:stretch>
        </p:blipFill>
        <p:spPr>
          <a:xfrm>
            <a:off x="1526070" y="1531031"/>
            <a:ext cx="6087098" cy="2627312"/>
          </a:xfrm>
          <a:ln>
            <a:solidFill>
              <a:schemeClr val="tx1">
                <a:lumMod val="50000"/>
              </a:schemeClr>
            </a:solidFill>
          </a:ln>
        </p:spPr>
      </p:pic>
      <p:sp>
        <p:nvSpPr>
          <p:cNvPr id="3" name="Title 2">
            <a:extLst>
              <a:ext uri="{FF2B5EF4-FFF2-40B4-BE49-F238E27FC236}">
                <a16:creationId xmlns:a16="http://schemas.microsoft.com/office/drawing/2014/main" id="{98004F48-C9DE-4372-649F-CB4697D7C8D8}"/>
              </a:ext>
            </a:extLst>
          </p:cNvPr>
          <p:cNvSpPr>
            <a:spLocks noGrp="1"/>
          </p:cNvSpPr>
          <p:nvPr>
            <p:ph type="title"/>
          </p:nvPr>
        </p:nvSpPr>
        <p:spPr>
          <a:xfrm>
            <a:off x="303213" y="373179"/>
            <a:ext cx="8532812" cy="481013"/>
          </a:xfrm>
        </p:spPr>
        <p:txBody>
          <a:bodyPr/>
          <a:lstStyle/>
          <a:p>
            <a:r>
              <a:rPr lang="en-US" dirty="0"/>
              <a:t>FCSO -1 Page 2</a:t>
            </a:r>
            <a:endParaRPr lang="en-ZA" dirty="0"/>
          </a:p>
        </p:txBody>
      </p:sp>
    </p:spTree>
    <p:extLst>
      <p:ext uri="{BB962C8B-B14F-4D97-AF65-F5344CB8AC3E}">
        <p14:creationId xmlns:p14="http://schemas.microsoft.com/office/powerpoint/2010/main" val="104425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ADA3ED-16A5-1A20-273F-8E62D63F5F9A}"/>
              </a:ext>
            </a:extLst>
          </p:cNvPr>
          <p:cNvPicPr>
            <a:picLocks noGrp="1" noChangeAspect="1"/>
          </p:cNvPicPr>
          <p:nvPr>
            <p:ph sz="quarter" idx="10"/>
          </p:nvPr>
        </p:nvPicPr>
        <p:blipFill>
          <a:blip r:embed="rId3"/>
          <a:stretch>
            <a:fillRect/>
          </a:stretch>
        </p:blipFill>
        <p:spPr>
          <a:xfrm>
            <a:off x="1553945" y="843632"/>
            <a:ext cx="6036110" cy="3476986"/>
          </a:xfrm>
          <a:ln>
            <a:solidFill>
              <a:schemeClr val="tx1">
                <a:lumMod val="50000"/>
              </a:schemeClr>
            </a:solidFill>
          </a:ln>
        </p:spPr>
      </p:pic>
      <p:sp>
        <p:nvSpPr>
          <p:cNvPr id="3" name="Title 2">
            <a:extLst>
              <a:ext uri="{FF2B5EF4-FFF2-40B4-BE49-F238E27FC236}">
                <a16:creationId xmlns:a16="http://schemas.microsoft.com/office/drawing/2014/main" id="{F14CDC48-E0F3-1CAD-F817-24FA1E44F532}"/>
              </a:ext>
            </a:extLst>
          </p:cNvPr>
          <p:cNvSpPr>
            <a:spLocks noGrp="1"/>
          </p:cNvSpPr>
          <p:nvPr>
            <p:ph type="title"/>
          </p:nvPr>
        </p:nvSpPr>
        <p:spPr>
          <a:xfrm>
            <a:off x="414725" y="362619"/>
            <a:ext cx="8532812" cy="481013"/>
          </a:xfrm>
        </p:spPr>
        <p:txBody>
          <a:bodyPr/>
          <a:lstStyle/>
          <a:p>
            <a:r>
              <a:rPr lang="en-US" dirty="0"/>
              <a:t>FCSO – 3 Accounts</a:t>
            </a:r>
            <a:endParaRPr lang="en-ZA" dirty="0"/>
          </a:p>
        </p:txBody>
      </p:sp>
    </p:spTree>
    <p:extLst>
      <p:ext uri="{BB962C8B-B14F-4D97-AF65-F5344CB8AC3E}">
        <p14:creationId xmlns:p14="http://schemas.microsoft.com/office/powerpoint/2010/main" val="428564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4D6492-4D1E-05B7-2865-09354D061817}"/>
              </a:ext>
            </a:extLst>
          </p:cNvPr>
          <p:cNvSpPr>
            <a:spLocks noGrp="1"/>
          </p:cNvSpPr>
          <p:nvPr>
            <p:ph sz="quarter" idx="10"/>
          </p:nvPr>
        </p:nvSpPr>
        <p:spPr>
          <a:xfrm>
            <a:off x="303213" y="1161732"/>
            <a:ext cx="8532812" cy="2627204"/>
          </a:xfrm>
        </p:spPr>
        <p:txBody>
          <a:bodyPr/>
          <a:lstStyle/>
          <a:p>
            <a:pPr algn="l">
              <a:lnSpc>
                <a:spcPts val="2025"/>
              </a:lnSpc>
              <a:spcAft>
                <a:spcPts val="750"/>
              </a:spcAft>
              <a:buFont typeface="Arial" panose="020B0604020202020204" pitchFamily="34" charset="0"/>
              <a:buChar char="•"/>
            </a:pPr>
            <a:r>
              <a:rPr lang="en-US" sz="1400" b="0" i="0" dirty="0">
                <a:solidFill>
                  <a:srgbClr val="000000"/>
                </a:solidFill>
                <a:effectLst/>
              </a:rPr>
              <a:t>Goods or services acquired by a vendor for purposes of entertainment;</a:t>
            </a:r>
          </a:p>
          <a:p>
            <a:pPr algn="l">
              <a:lnSpc>
                <a:spcPts val="2025"/>
              </a:lnSpc>
              <a:spcAft>
                <a:spcPts val="750"/>
              </a:spcAft>
              <a:buFont typeface="Arial" panose="020B0604020202020204" pitchFamily="34" charset="0"/>
              <a:buChar char="•"/>
            </a:pPr>
            <a:r>
              <a:rPr lang="en-US" sz="1400" b="0" i="0" dirty="0">
                <a:solidFill>
                  <a:srgbClr val="000000"/>
                </a:solidFill>
                <a:effectLst/>
              </a:rPr>
              <a:t>Fees or subscriptions payable for membership of any sporting, social or recreational club, association, or society;</a:t>
            </a:r>
          </a:p>
          <a:p>
            <a:pPr algn="l">
              <a:lnSpc>
                <a:spcPts val="2025"/>
              </a:lnSpc>
              <a:spcAft>
                <a:spcPts val="750"/>
              </a:spcAft>
              <a:buFont typeface="Arial" panose="020B0604020202020204" pitchFamily="34" charset="0"/>
              <a:buChar char="•"/>
            </a:pPr>
            <a:r>
              <a:rPr lang="en-US" sz="1400" b="0" i="0" dirty="0">
                <a:solidFill>
                  <a:srgbClr val="000000"/>
                </a:solidFill>
                <a:effectLst/>
              </a:rPr>
              <a:t>Any motor car supplied to or imported by the vendor; or</a:t>
            </a:r>
          </a:p>
          <a:p>
            <a:pPr algn="l">
              <a:lnSpc>
                <a:spcPts val="2025"/>
              </a:lnSpc>
              <a:spcAft>
                <a:spcPts val="750"/>
              </a:spcAft>
              <a:buFont typeface="Arial" panose="020B0604020202020204" pitchFamily="34" charset="0"/>
              <a:buChar char="•"/>
            </a:pPr>
            <a:r>
              <a:rPr lang="en-US" sz="1400" b="0" i="0" dirty="0">
                <a:solidFill>
                  <a:srgbClr val="000000"/>
                </a:solidFill>
                <a:effectLst/>
              </a:rPr>
              <a:t>Any goods or services acquired by a medical scheme or sickness, accident or unemployment fund for the purposes of supply by the fund of any medical or dental services.</a:t>
            </a:r>
          </a:p>
          <a:p>
            <a:pPr algn="l">
              <a:lnSpc>
                <a:spcPts val="2025"/>
              </a:lnSpc>
              <a:spcAft>
                <a:spcPts val="750"/>
              </a:spcAft>
              <a:buFont typeface="Arial" panose="020B0604020202020204" pitchFamily="34" charset="0"/>
              <a:buChar char="•"/>
            </a:pPr>
            <a:endParaRPr lang="en-US" sz="1400" dirty="0">
              <a:solidFill>
                <a:srgbClr val="000000"/>
              </a:solidFill>
            </a:endParaRPr>
          </a:p>
          <a:p>
            <a:pPr algn="l">
              <a:lnSpc>
                <a:spcPts val="2025"/>
              </a:lnSpc>
              <a:spcAft>
                <a:spcPts val="750"/>
              </a:spcAft>
            </a:pPr>
            <a:r>
              <a:rPr lang="en-US" sz="1400" dirty="0">
                <a:solidFill>
                  <a:srgbClr val="000000"/>
                </a:solidFill>
              </a:rPr>
              <a:t>Source: </a:t>
            </a:r>
            <a:r>
              <a:rPr lang="en-US" sz="1400" dirty="0">
                <a:solidFill>
                  <a:srgbClr val="000000"/>
                </a:solidFill>
                <a:hlinkClick r:id="rId3"/>
              </a:rPr>
              <a:t>https://www.auditpartners.co.za/a/4423/vat--when-can-input-vat-not-be-claimed</a:t>
            </a:r>
            <a:r>
              <a:rPr lang="en-US" sz="1400" dirty="0">
                <a:solidFill>
                  <a:srgbClr val="000000"/>
                </a:solidFill>
              </a:rPr>
              <a:t> (2008)</a:t>
            </a:r>
            <a:endParaRPr lang="en-US" sz="1400" b="0" i="0" dirty="0">
              <a:solidFill>
                <a:srgbClr val="000000"/>
              </a:solidFill>
              <a:effectLst/>
            </a:endParaRPr>
          </a:p>
          <a:p>
            <a:endParaRPr lang="en-ZA" dirty="0"/>
          </a:p>
        </p:txBody>
      </p:sp>
      <p:sp>
        <p:nvSpPr>
          <p:cNvPr id="3" name="Title 2">
            <a:extLst>
              <a:ext uri="{FF2B5EF4-FFF2-40B4-BE49-F238E27FC236}">
                <a16:creationId xmlns:a16="http://schemas.microsoft.com/office/drawing/2014/main" id="{6E91CAAE-09AB-7EFF-CD29-69C858B834B5}"/>
              </a:ext>
            </a:extLst>
          </p:cNvPr>
          <p:cNvSpPr>
            <a:spLocks noGrp="1"/>
          </p:cNvSpPr>
          <p:nvPr>
            <p:ph type="title"/>
          </p:nvPr>
        </p:nvSpPr>
        <p:spPr>
          <a:xfrm>
            <a:off x="303213" y="308479"/>
            <a:ext cx="8532812" cy="481013"/>
          </a:xfrm>
        </p:spPr>
        <p:txBody>
          <a:bodyPr/>
          <a:lstStyle/>
          <a:p>
            <a:r>
              <a:rPr lang="en-US" dirty="0"/>
              <a:t>Input VAT Denied </a:t>
            </a:r>
            <a:endParaRPr lang="en-ZA" dirty="0"/>
          </a:p>
        </p:txBody>
      </p:sp>
    </p:spTree>
    <p:extLst>
      <p:ext uri="{BB962C8B-B14F-4D97-AF65-F5344CB8AC3E}">
        <p14:creationId xmlns:p14="http://schemas.microsoft.com/office/powerpoint/2010/main" val="340328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2E053-6AB8-8E8A-ABD0-5E81434B2945}"/>
              </a:ext>
            </a:extLst>
          </p:cNvPr>
          <p:cNvSpPr>
            <a:spLocks noGrp="1"/>
          </p:cNvSpPr>
          <p:nvPr>
            <p:ph type="title"/>
          </p:nvPr>
        </p:nvSpPr>
        <p:spPr>
          <a:xfrm>
            <a:off x="303213" y="324590"/>
            <a:ext cx="8532812" cy="481013"/>
          </a:xfrm>
        </p:spPr>
        <p:txBody>
          <a:bodyPr/>
          <a:lstStyle/>
          <a:p>
            <a:r>
              <a:rPr lang="en-US" dirty="0"/>
              <a:t>FPMO5 – 1 VAT Denied</a:t>
            </a:r>
            <a:endParaRPr lang="en-ZA" dirty="0"/>
          </a:p>
        </p:txBody>
      </p:sp>
      <p:sp>
        <p:nvSpPr>
          <p:cNvPr id="5" name="Content Placeholder 4">
            <a:extLst>
              <a:ext uri="{FF2B5EF4-FFF2-40B4-BE49-F238E27FC236}">
                <a16:creationId xmlns:a16="http://schemas.microsoft.com/office/drawing/2014/main" id="{440ED348-2654-5525-10CE-6D9C105D5C13}"/>
              </a:ext>
            </a:extLst>
          </p:cNvPr>
          <p:cNvSpPr>
            <a:spLocks noGrp="1"/>
          </p:cNvSpPr>
          <p:nvPr>
            <p:ph sz="quarter" idx="10"/>
          </p:nvPr>
        </p:nvSpPr>
        <p:spPr/>
        <p:txBody>
          <a:bodyPr/>
          <a:lstStyle/>
          <a:p>
            <a:endParaRPr lang="en-ZA"/>
          </a:p>
        </p:txBody>
      </p:sp>
      <p:pic>
        <p:nvPicPr>
          <p:cNvPr id="6" name="Picture 5">
            <a:extLst>
              <a:ext uri="{FF2B5EF4-FFF2-40B4-BE49-F238E27FC236}">
                <a16:creationId xmlns:a16="http://schemas.microsoft.com/office/drawing/2014/main" id="{A5E9881B-1F9B-6381-5A44-639FBD28F68E}"/>
              </a:ext>
            </a:extLst>
          </p:cNvPr>
          <p:cNvPicPr/>
          <p:nvPr/>
        </p:nvPicPr>
        <p:blipFill>
          <a:blip r:embed="rId3"/>
          <a:stretch>
            <a:fillRect/>
          </a:stretch>
        </p:blipFill>
        <p:spPr>
          <a:xfrm>
            <a:off x="775138" y="1277938"/>
            <a:ext cx="7593723" cy="3187382"/>
          </a:xfrm>
          <a:prstGeom prst="rect">
            <a:avLst/>
          </a:prstGeom>
          <a:ln/>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54779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A6D87-B25E-7C78-973F-4E1F5C2D8F76}"/>
              </a:ext>
            </a:extLst>
          </p:cNvPr>
          <p:cNvSpPr>
            <a:spLocks noGrp="1"/>
          </p:cNvSpPr>
          <p:nvPr>
            <p:ph type="title"/>
          </p:nvPr>
        </p:nvSpPr>
        <p:spPr>
          <a:xfrm>
            <a:off x="303213" y="298450"/>
            <a:ext cx="8532812" cy="481013"/>
          </a:xfrm>
        </p:spPr>
        <p:txBody>
          <a:bodyPr/>
          <a:lstStyle/>
          <a:p>
            <a:r>
              <a:rPr lang="en-US" dirty="0"/>
              <a:t>FCTO – 6 VAT Denied </a:t>
            </a:r>
            <a:endParaRPr lang="en-ZA" dirty="0"/>
          </a:p>
        </p:txBody>
      </p:sp>
      <p:pic>
        <p:nvPicPr>
          <p:cNvPr id="4" name="Picture 3">
            <a:extLst>
              <a:ext uri="{FF2B5EF4-FFF2-40B4-BE49-F238E27FC236}">
                <a16:creationId xmlns:a16="http://schemas.microsoft.com/office/drawing/2014/main" id="{F68BF078-C265-26B5-EFC7-B37B0492CE7B}"/>
              </a:ext>
            </a:extLst>
          </p:cNvPr>
          <p:cNvPicPr/>
          <p:nvPr/>
        </p:nvPicPr>
        <p:blipFill>
          <a:blip r:embed="rId3"/>
          <a:stretch>
            <a:fillRect/>
          </a:stretch>
        </p:blipFill>
        <p:spPr>
          <a:xfrm>
            <a:off x="796696" y="990749"/>
            <a:ext cx="7545846" cy="3166763"/>
          </a:xfrm>
          <a:prstGeom prst="rect">
            <a:avLst/>
          </a:prstGeom>
          <a:ln/>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16118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6340F2-1B27-5BE0-1EF3-63AEA44457FA}"/>
              </a:ext>
            </a:extLst>
          </p:cNvPr>
          <p:cNvSpPr>
            <a:spLocks noGrp="1"/>
          </p:cNvSpPr>
          <p:nvPr>
            <p:ph sz="quarter" idx="10"/>
          </p:nvPr>
        </p:nvSpPr>
        <p:spPr/>
        <p: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dirty="0"/>
              <a:t>Source: </a:t>
            </a:r>
            <a:r>
              <a:rPr lang="en-ZA" dirty="0">
                <a:hlinkClick r:id="rId3"/>
              </a:rPr>
              <a:t>https://www.treasury.gov.za/comm_media/presentations/Zero-rated%20and%20exempt%20supplies.pps</a:t>
            </a:r>
            <a:r>
              <a:rPr lang="en-ZA" dirty="0"/>
              <a:t> (Unknown)</a:t>
            </a:r>
          </a:p>
        </p:txBody>
      </p:sp>
      <p:sp>
        <p:nvSpPr>
          <p:cNvPr id="3" name="Title 2">
            <a:extLst>
              <a:ext uri="{FF2B5EF4-FFF2-40B4-BE49-F238E27FC236}">
                <a16:creationId xmlns:a16="http://schemas.microsoft.com/office/drawing/2014/main" id="{7DC4C5DC-37E7-78B3-34C4-3CEA40578683}"/>
              </a:ext>
            </a:extLst>
          </p:cNvPr>
          <p:cNvSpPr>
            <a:spLocks noGrp="1"/>
          </p:cNvSpPr>
          <p:nvPr>
            <p:ph type="title"/>
          </p:nvPr>
        </p:nvSpPr>
        <p:spPr>
          <a:xfrm>
            <a:off x="294143" y="352407"/>
            <a:ext cx="8532812" cy="481013"/>
          </a:xfrm>
        </p:spPr>
        <p:txBody>
          <a:bodyPr/>
          <a:lstStyle/>
          <a:p>
            <a:r>
              <a:rPr lang="en-US" dirty="0"/>
              <a:t>Exempted and Zero-Rated Items</a:t>
            </a:r>
            <a:endParaRPr lang="en-ZA" dirty="0"/>
          </a:p>
        </p:txBody>
      </p:sp>
      <p:pic>
        <p:nvPicPr>
          <p:cNvPr id="5" name="Picture 4">
            <a:extLst>
              <a:ext uri="{FF2B5EF4-FFF2-40B4-BE49-F238E27FC236}">
                <a16:creationId xmlns:a16="http://schemas.microsoft.com/office/drawing/2014/main" id="{3CC33214-7F12-60AB-5D8A-A2B1CC650D6C}"/>
              </a:ext>
            </a:extLst>
          </p:cNvPr>
          <p:cNvPicPr>
            <a:picLocks noChangeAspect="1"/>
          </p:cNvPicPr>
          <p:nvPr/>
        </p:nvPicPr>
        <p:blipFill>
          <a:blip r:embed="rId4"/>
          <a:stretch>
            <a:fillRect/>
          </a:stretch>
        </p:blipFill>
        <p:spPr>
          <a:xfrm>
            <a:off x="406400" y="1172942"/>
            <a:ext cx="3742288" cy="2802378"/>
          </a:xfrm>
          <a:prstGeom prst="rect">
            <a:avLst/>
          </a:prstGeom>
          <a:ln>
            <a:solidFill>
              <a:schemeClr val="tx1">
                <a:lumMod val="50000"/>
              </a:schemeClr>
            </a:solidFill>
          </a:ln>
        </p:spPr>
      </p:pic>
      <p:pic>
        <p:nvPicPr>
          <p:cNvPr id="7" name="Picture 6">
            <a:extLst>
              <a:ext uri="{FF2B5EF4-FFF2-40B4-BE49-F238E27FC236}">
                <a16:creationId xmlns:a16="http://schemas.microsoft.com/office/drawing/2014/main" id="{510536DA-995F-AB4F-7A04-699452F29984}"/>
              </a:ext>
            </a:extLst>
          </p:cNvPr>
          <p:cNvPicPr>
            <a:picLocks noChangeAspect="1"/>
          </p:cNvPicPr>
          <p:nvPr/>
        </p:nvPicPr>
        <p:blipFill>
          <a:blip r:embed="rId5"/>
          <a:stretch>
            <a:fillRect/>
          </a:stretch>
        </p:blipFill>
        <p:spPr>
          <a:xfrm>
            <a:off x="4251875" y="1172942"/>
            <a:ext cx="4763685" cy="2802378"/>
          </a:xfrm>
          <a:prstGeom prst="rect">
            <a:avLst/>
          </a:prstGeom>
          <a:ln>
            <a:solidFill>
              <a:schemeClr val="tx1">
                <a:lumMod val="50000"/>
              </a:schemeClr>
            </a:solidFill>
          </a:ln>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8C21B45-07DC-E101-40AC-A47DD436A8A1}"/>
                  </a:ext>
                </a:extLst>
              </p14:cNvPr>
              <p14:cNvContentPartPr/>
              <p14:nvPr/>
            </p14:nvContentPartPr>
            <p14:xfrm>
              <a:off x="2536183" y="2296131"/>
              <a:ext cx="1278720" cy="44640"/>
            </p14:xfrm>
          </p:contentPart>
        </mc:Choice>
        <mc:Fallback xmlns="">
          <p:pic>
            <p:nvPicPr>
              <p:cNvPr id="4" name="Ink 3">
                <a:extLst>
                  <a:ext uri="{FF2B5EF4-FFF2-40B4-BE49-F238E27FC236}">
                    <a16:creationId xmlns:a16="http://schemas.microsoft.com/office/drawing/2014/main" id="{28C21B45-07DC-E101-40AC-A47DD436A8A1}"/>
                  </a:ext>
                </a:extLst>
              </p:cNvPr>
              <p:cNvPicPr/>
              <p:nvPr/>
            </p:nvPicPr>
            <p:blipFill>
              <a:blip r:embed="rId7"/>
              <a:stretch>
                <a:fillRect/>
              </a:stretch>
            </p:blipFill>
            <p:spPr>
              <a:xfrm>
                <a:off x="2500543" y="2224491"/>
                <a:ext cx="1350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5EC40D0-864C-0EF3-E10B-6EAC7B184928}"/>
                  </a:ext>
                </a:extLst>
              </p14:cNvPr>
              <p14:cNvContentPartPr/>
              <p14:nvPr/>
            </p14:nvContentPartPr>
            <p14:xfrm>
              <a:off x="2579383" y="2448771"/>
              <a:ext cx="871560" cy="44280"/>
            </p14:xfrm>
          </p:contentPart>
        </mc:Choice>
        <mc:Fallback xmlns="">
          <p:pic>
            <p:nvPicPr>
              <p:cNvPr id="8" name="Ink 7">
                <a:extLst>
                  <a:ext uri="{FF2B5EF4-FFF2-40B4-BE49-F238E27FC236}">
                    <a16:creationId xmlns:a16="http://schemas.microsoft.com/office/drawing/2014/main" id="{55EC40D0-864C-0EF3-E10B-6EAC7B184928}"/>
                  </a:ext>
                </a:extLst>
              </p:cNvPr>
              <p:cNvPicPr/>
              <p:nvPr/>
            </p:nvPicPr>
            <p:blipFill>
              <a:blip r:embed="rId9"/>
              <a:stretch>
                <a:fillRect/>
              </a:stretch>
            </p:blipFill>
            <p:spPr>
              <a:xfrm>
                <a:off x="2543383" y="2377131"/>
                <a:ext cx="943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2282DB8-5FC2-339B-5C72-535626E1F98C}"/>
                  </a:ext>
                </a:extLst>
              </p14:cNvPr>
              <p14:cNvContentPartPr/>
              <p14:nvPr/>
            </p14:nvContentPartPr>
            <p14:xfrm>
              <a:off x="2601343" y="2599611"/>
              <a:ext cx="1311840" cy="34920"/>
            </p14:xfrm>
          </p:contentPart>
        </mc:Choice>
        <mc:Fallback xmlns="">
          <p:pic>
            <p:nvPicPr>
              <p:cNvPr id="9" name="Ink 8">
                <a:extLst>
                  <a:ext uri="{FF2B5EF4-FFF2-40B4-BE49-F238E27FC236}">
                    <a16:creationId xmlns:a16="http://schemas.microsoft.com/office/drawing/2014/main" id="{D2282DB8-5FC2-339B-5C72-535626E1F98C}"/>
                  </a:ext>
                </a:extLst>
              </p:cNvPr>
              <p:cNvPicPr/>
              <p:nvPr/>
            </p:nvPicPr>
            <p:blipFill>
              <a:blip r:embed="rId11"/>
              <a:stretch>
                <a:fillRect/>
              </a:stretch>
            </p:blipFill>
            <p:spPr>
              <a:xfrm>
                <a:off x="2565703" y="2527611"/>
                <a:ext cx="1383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47FEA11-728A-B2F6-F788-C5FE0E6130D9}"/>
                  </a:ext>
                </a:extLst>
              </p14:cNvPr>
              <p14:cNvContentPartPr/>
              <p14:nvPr/>
            </p14:nvContentPartPr>
            <p14:xfrm>
              <a:off x="2557783" y="2731731"/>
              <a:ext cx="566640" cy="11160"/>
            </p14:xfrm>
          </p:contentPart>
        </mc:Choice>
        <mc:Fallback xmlns="">
          <p:pic>
            <p:nvPicPr>
              <p:cNvPr id="11" name="Ink 10">
                <a:extLst>
                  <a:ext uri="{FF2B5EF4-FFF2-40B4-BE49-F238E27FC236}">
                    <a16:creationId xmlns:a16="http://schemas.microsoft.com/office/drawing/2014/main" id="{447FEA11-728A-B2F6-F788-C5FE0E6130D9}"/>
                  </a:ext>
                </a:extLst>
              </p:cNvPr>
              <p:cNvPicPr/>
              <p:nvPr/>
            </p:nvPicPr>
            <p:blipFill>
              <a:blip r:embed="rId13"/>
              <a:stretch>
                <a:fillRect/>
              </a:stretch>
            </p:blipFill>
            <p:spPr>
              <a:xfrm>
                <a:off x="2521783" y="2659731"/>
                <a:ext cx="638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876FAEE-86BB-5C72-74F0-B99FC79940A0}"/>
                  </a:ext>
                </a:extLst>
              </p14:cNvPr>
              <p14:cNvContentPartPr/>
              <p14:nvPr/>
            </p14:nvContentPartPr>
            <p14:xfrm>
              <a:off x="2601343" y="2851611"/>
              <a:ext cx="1034280" cy="65880"/>
            </p14:xfrm>
          </p:contentPart>
        </mc:Choice>
        <mc:Fallback xmlns="">
          <p:pic>
            <p:nvPicPr>
              <p:cNvPr id="13" name="Ink 12">
                <a:extLst>
                  <a:ext uri="{FF2B5EF4-FFF2-40B4-BE49-F238E27FC236}">
                    <a16:creationId xmlns:a16="http://schemas.microsoft.com/office/drawing/2014/main" id="{3876FAEE-86BB-5C72-74F0-B99FC79940A0}"/>
                  </a:ext>
                </a:extLst>
              </p:cNvPr>
              <p:cNvPicPr/>
              <p:nvPr/>
            </p:nvPicPr>
            <p:blipFill>
              <a:blip r:embed="rId15"/>
              <a:stretch>
                <a:fillRect/>
              </a:stretch>
            </p:blipFill>
            <p:spPr>
              <a:xfrm>
                <a:off x="2565343" y="2779611"/>
                <a:ext cx="1105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63087D6F-AC34-06CF-0E52-44964D297B62}"/>
                  </a:ext>
                </a:extLst>
              </p14:cNvPr>
              <p14:cNvContentPartPr/>
              <p14:nvPr/>
            </p14:nvContentPartPr>
            <p14:xfrm>
              <a:off x="2622943" y="3003891"/>
              <a:ext cx="969480" cy="65880"/>
            </p14:xfrm>
          </p:contentPart>
        </mc:Choice>
        <mc:Fallback xmlns="">
          <p:pic>
            <p:nvPicPr>
              <p:cNvPr id="15" name="Ink 14">
                <a:extLst>
                  <a:ext uri="{FF2B5EF4-FFF2-40B4-BE49-F238E27FC236}">
                    <a16:creationId xmlns:a16="http://schemas.microsoft.com/office/drawing/2014/main" id="{63087D6F-AC34-06CF-0E52-44964D297B62}"/>
                  </a:ext>
                </a:extLst>
              </p:cNvPr>
              <p:cNvPicPr/>
              <p:nvPr/>
            </p:nvPicPr>
            <p:blipFill>
              <a:blip r:embed="rId17"/>
              <a:stretch>
                <a:fillRect/>
              </a:stretch>
            </p:blipFill>
            <p:spPr>
              <a:xfrm>
                <a:off x="2586943" y="2931891"/>
                <a:ext cx="1041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392D038-BA76-EFE9-B81B-6928645E02B3}"/>
                  </a:ext>
                </a:extLst>
              </p14:cNvPr>
              <p14:cNvContentPartPr/>
              <p14:nvPr/>
            </p14:nvContentPartPr>
            <p14:xfrm>
              <a:off x="2601343" y="2790771"/>
              <a:ext cx="456840" cy="51840"/>
            </p14:xfrm>
          </p:contentPart>
        </mc:Choice>
        <mc:Fallback xmlns="">
          <p:pic>
            <p:nvPicPr>
              <p:cNvPr id="16" name="Ink 15">
                <a:extLst>
                  <a:ext uri="{FF2B5EF4-FFF2-40B4-BE49-F238E27FC236}">
                    <a16:creationId xmlns:a16="http://schemas.microsoft.com/office/drawing/2014/main" id="{C392D038-BA76-EFE9-B81B-6928645E02B3}"/>
                  </a:ext>
                </a:extLst>
              </p:cNvPr>
              <p:cNvPicPr/>
              <p:nvPr/>
            </p:nvPicPr>
            <p:blipFill>
              <a:blip r:embed="rId19"/>
              <a:stretch>
                <a:fillRect/>
              </a:stretch>
            </p:blipFill>
            <p:spPr>
              <a:xfrm>
                <a:off x="2565703" y="2718771"/>
                <a:ext cx="528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1D18521D-7CE3-2B89-B549-1350D6FC79FF}"/>
                  </a:ext>
                </a:extLst>
              </p14:cNvPr>
              <p14:cNvContentPartPr/>
              <p14:nvPr/>
            </p14:nvContentPartPr>
            <p14:xfrm>
              <a:off x="2590183" y="2393691"/>
              <a:ext cx="508680" cy="23040"/>
            </p14:xfrm>
          </p:contentPart>
        </mc:Choice>
        <mc:Fallback xmlns="">
          <p:pic>
            <p:nvPicPr>
              <p:cNvPr id="17" name="Ink 16">
                <a:extLst>
                  <a:ext uri="{FF2B5EF4-FFF2-40B4-BE49-F238E27FC236}">
                    <a16:creationId xmlns:a16="http://schemas.microsoft.com/office/drawing/2014/main" id="{1D18521D-7CE3-2B89-B549-1350D6FC79FF}"/>
                  </a:ext>
                </a:extLst>
              </p:cNvPr>
              <p:cNvPicPr/>
              <p:nvPr/>
            </p:nvPicPr>
            <p:blipFill>
              <a:blip r:embed="rId21"/>
              <a:stretch>
                <a:fillRect/>
              </a:stretch>
            </p:blipFill>
            <p:spPr>
              <a:xfrm>
                <a:off x="2554543" y="2322051"/>
                <a:ext cx="580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B85ED556-FFAD-800F-CE03-6AF8BBD5A2CB}"/>
                  </a:ext>
                </a:extLst>
              </p14:cNvPr>
              <p14:cNvContentPartPr/>
              <p14:nvPr/>
            </p14:nvContentPartPr>
            <p14:xfrm>
              <a:off x="2579023" y="2340051"/>
              <a:ext cx="34200" cy="245520"/>
            </p14:xfrm>
          </p:contentPart>
        </mc:Choice>
        <mc:Fallback xmlns="">
          <p:pic>
            <p:nvPicPr>
              <p:cNvPr id="18" name="Ink 17">
                <a:extLst>
                  <a:ext uri="{FF2B5EF4-FFF2-40B4-BE49-F238E27FC236}">
                    <a16:creationId xmlns:a16="http://schemas.microsoft.com/office/drawing/2014/main" id="{B85ED556-FFAD-800F-CE03-6AF8BBD5A2CB}"/>
                  </a:ext>
                </a:extLst>
              </p:cNvPr>
              <p:cNvPicPr/>
              <p:nvPr/>
            </p:nvPicPr>
            <p:blipFill>
              <a:blip r:embed="rId23"/>
              <a:stretch>
                <a:fillRect/>
              </a:stretch>
            </p:blipFill>
            <p:spPr>
              <a:xfrm>
                <a:off x="2543383" y="2268051"/>
                <a:ext cx="1058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511F377A-4772-CD64-E615-C9EB27B9AF3F}"/>
                  </a:ext>
                </a:extLst>
              </p14:cNvPr>
              <p14:cNvContentPartPr/>
              <p14:nvPr/>
            </p14:nvContentPartPr>
            <p14:xfrm>
              <a:off x="2579383" y="2437971"/>
              <a:ext cx="720" cy="643320"/>
            </p14:xfrm>
          </p:contentPart>
        </mc:Choice>
        <mc:Fallback xmlns="">
          <p:pic>
            <p:nvPicPr>
              <p:cNvPr id="20" name="Ink 19">
                <a:extLst>
                  <a:ext uri="{FF2B5EF4-FFF2-40B4-BE49-F238E27FC236}">
                    <a16:creationId xmlns:a16="http://schemas.microsoft.com/office/drawing/2014/main" id="{511F377A-4772-CD64-E615-C9EB27B9AF3F}"/>
                  </a:ext>
                </a:extLst>
              </p:cNvPr>
              <p:cNvPicPr/>
              <p:nvPr/>
            </p:nvPicPr>
            <p:blipFill>
              <a:blip r:embed="rId25"/>
              <a:stretch>
                <a:fillRect/>
              </a:stretch>
            </p:blipFill>
            <p:spPr>
              <a:xfrm>
                <a:off x="2507383" y="2365971"/>
                <a:ext cx="144000" cy="786960"/>
              </a:xfrm>
              <a:prstGeom prst="rect">
                <a:avLst/>
              </a:prstGeom>
            </p:spPr>
          </p:pic>
        </mc:Fallback>
      </mc:AlternateContent>
    </p:spTree>
    <p:extLst>
      <p:ext uri="{BB962C8B-B14F-4D97-AF65-F5344CB8AC3E}">
        <p14:creationId xmlns:p14="http://schemas.microsoft.com/office/powerpoint/2010/main" val="176191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75DCE297-5772-EE24-5D6A-2CC0D540688D}"/>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884295" y="1028700"/>
            <a:ext cx="5375410" cy="3090862"/>
          </a:xfrm>
          <a:prstGeom prst="rect">
            <a:avLst/>
          </a:prstGeom>
          <a:noFill/>
          <a:ln>
            <a:solidFill>
              <a:schemeClr val="accent1"/>
            </a:solidFill>
          </a:ln>
        </p:spPr>
      </p:pic>
      <p:sp>
        <p:nvSpPr>
          <p:cNvPr id="9" name="Title 2">
            <a:extLst>
              <a:ext uri="{FF2B5EF4-FFF2-40B4-BE49-F238E27FC236}">
                <a16:creationId xmlns:a16="http://schemas.microsoft.com/office/drawing/2014/main" id="{C8CC8A21-20FF-4247-FA01-FD441E91598F}"/>
              </a:ext>
            </a:extLst>
          </p:cNvPr>
          <p:cNvSpPr>
            <a:spLocks noGrp="1"/>
          </p:cNvSpPr>
          <p:nvPr>
            <p:ph type="title"/>
          </p:nvPr>
        </p:nvSpPr>
        <p:spPr>
          <a:xfrm>
            <a:off x="305594" y="298450"/>
            <a:ext cx="8532812" cy="481013"/>
          </a:xfrm>
        </p:spPr>
        <p:txBody>
          <a:bodyPr/>
          <a:lstStyle/>
          <a:p>
            <a:r>
              <a:rPr lang="en-US" dirty="0"/>
              <a:t>FCTO - 3 Zero VAT</a:t>
            </a:r>
          </a:p>
        </p:txBody>
      </p:sp>
    </p:spTree>
    <p:extLst>
      <p:ext uri="{BB962C8B-B14F-4D97-AF65-F5344CB8AC3E}">
        <p14:creationId xmlns:p14="http://schemas.microsoft.com/office/powerpoint/2010/main" val="209471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2CFDD-8484-5864-2002-8D89A7372F11}"/>
              </a:ext>
            </a:extLst>
          </p:cNvPr>
          <p:cNvSpPr>
            <a:spLocks noGrp="1"/>
          </p:cNvSpPr>
          <p:nvPr>
            <p:ph type="title"/>
          </p:nvPr>
        </p:nvSpPr>
        <p:spPr>
          <a:xfrm>
            <a:off x="303212" y="332966"/>
            <a:ext cx="8532812" cy="481013"/>
          </a:xfrm>
        </p:spPr>
        <p:txBody>
          <a:bodyPr/>
          <a:lstStyle/>
          <a:p>
            <a:r>
              <a:rPr lang="en-US" dirty="0"/>
              <a:t>FARO – 1 Zero VAT</a:t>
            </a:r>
            <a:endParaRPr lang="en-ZA" dirty="0"/>
          </a:p>
        </p:txBody>
      </p:sp>
      <p:pic>
        <p:nvPicPr>
          <p:cNvPr id="4" name="Content Placeholder 3">
            <a:extLst>
              <a:ext uri="{FF2B5EF4-FFF2-40B4-BE49-F238E27FC236}">
                <a16:creationId xmlns:a16="http://schemas.microsoft.com/office/drawing/2014/main" id="{3CA63B7C-FDDF-B13B-D3FB-2287B903CC40}"/>
              </a:ext>
            </a:extLst>
          </p:cNvPr>
          <p:cNvPicPr>
            <a:picLocks noGrp="1" noChangeAspect="1"/>
          </p:cNvPicPr>
          <p:nvPr>
            <p:ph sz="quarter" idx="10"/>
          </p:nvPr>
        </p:nvPicPr>
        <p:blipFill>
          <a:blip r:embed="rId3"/>
          <a:stretch>
            <a:fillRect/>
          </a:stretch>
        </p:blipFill>
        <p:spPr>
          <a:xfrm>
            <a:off x="1708305" y="1032034"/>
            <a:ext cx="5722625" cy="3084194"/>
          </a:xfrm>
          <a:prstGeom prst="rect">
            <a:avLst/>
          </a:prstGeom>
          <a:ln/>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54877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CA188B9D-4AAB-A87A-3C85-E1D186159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3" y="1486198"/>
            <a:ext cx="8532812" cy="2175866"/>
          </a:xfrm>
          <a:prstGeom prst="rect">
            <a:avLst/>
          </a:prstGeom>
          <a:noFill/>
          <a:ln>
            <a:solidFill>
              <a:schemeClr val="tx1">
                <a:lumMod val="50000"/>
              </a:schemeClr>
            </a:solidFill>
          </a:ln>
        </p:spPr>
      </p:pic>
      <p:sp>
        <p:nvSpPr>
          <p:cNvPr id="3" name="Title 2">
            <a:extLst>
              <a:ext uri="{FF2B5EF4-FFF2-40B4-BE49-F238E27FC236}">
                <a16:creationId xmlns:a16="http://schemas.microsoft.com/office/drawing/2014/main" id="{E57F5090-4B88-0D62-09D4-5605483972CC}"/>
              </a:ext>
            </a:extLst>
          </p:cNvPr>
          <p:cNvSpPr>
            <a:spLocks noGrp="1"/>
          </p:cNvSpPr>
          <p:nvPr>
            <p:ph type="title"/>
          </p:nvPr>
        </p:nvSpPr>
        <p:spPr>
          <a:xfrm>
            <a:off x="303213" y="373178"/>
            <a:ext cx="8532812" cy="481013"/>
          </a:xfrm>
        </p:spPr>
        <p:txBody>
          <a:bodyPr anchor="ctr">
            <a:normAutofit/>
          </a:bodyPr>
          <a:lstStyle/>
          <a:p>
            <a:r>
              <a:rPr lang="en-US" dirty="0"/>
              <a:t>FCSM – 1 Supplier Registered</a:t>
            </a:r>
            <a:endParaRPr lang="en-ZA" dirty="0"/>
          </a:p>
        </p:txBody>
      </p:sp>
    </p:spTree>
    <p:extLst>
      <p:ext uri="{BB962C8B-B14F-4D97-AF65-F5344CB8AC3E}">
        <p14:creationId xmlns:p14="http://schemas.microsoft.com/office/powerpoint/2010/main" val="88494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80F97-4AA8-A733-7A3C-8495EF4C12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90CAAB-ADF4-26CF-DAF6-C9F1CD0D3641}"/>
              </a:ext>
            </a:extLst>
          </p:cNvPr>
          <p:cNvSpPr>
            <a:spLocks noGrp="1"/>
          </p:cNvSpPr>
          <p:nvPr>
            <p:ph type="title"/>
          </p:nvPr>
        </p:nvSpPr>
        <p:spPr/>
        <p:txBody>
          <a:bodyPr/>
          <a:lstStyle/>
          <a:p>
            <a:r>
              <a:rPr lang="en-US" dirty="0"/>
              <a:t>Navigating Existing </a:t>
            </a:r>
            <a:r>
              <a:rPr lang="en-US"/>
              <a:t>VAT Functionality</a:t>
            </a:r>
            <a:endParaRPr lang="en-GB" dirty="0"/>
          </a:p>
        </p:txBody>
      </p:sp>
      <p:sp>
        <p:nvSpPr>
          <p:cNvPr id="5" name="Text Placeholder 4">
            <a:extLst>
              <a:ext uri="{FF2B5EF4-FFF2-40B4-BE49-F238E27FC236}">
                <a16:creationId xmlns:a16="http://schemas.microsoft.com/office/drawing/2014/main" id="{A1322F35-D165-140D-F41E-8EF0ECD5596F}"/>
              </a:ext>
            </a:extLst>
          </p:cNvPr>
          <p:cNvSpPr>
            <a:spLocks noGrp="1"/>
          </p:cNvSpPr>
          <p:nvPr>
            <p:ph type="body" sz="quarter" idx="11"/>
          </p:nvPr>
        </p:nvSpPr>
        <p:spPr/>
        <p:txBody>
          <a:bodyPr/>
          <a:lstStyle/>
          <a:p>
            <a:r>
              <a:rPr lang="en-US" dirty="0"/>
              <a:t>Key Features Clients Must Know and Planning for Future Enhancements</a:t>
            </a:r>
            <a:r>
              <a:rPr lang="en-GB" dirty="0"/>
              <a:t> – Presented </a:t>
            </a:r>
            <a:r>
              <a:rPr lang="en-GB"/>
              <a:t>by Vidoosh B Sin</a:t>
            </a:r>
            <a:r>
              <a:rPr lang="en-GB" dirty="0"/>
              <a:t>g</a:t>
            </a:r>
            <a:endParaRPr lang="en-US"/>
          </a:p>
        </p:txBody>
      </p:sp>
      <p:pic>
        <p:nvPicPr>
          <p:cNvPr id="3" name="Picture 2" descr="A green and blue background with text&#10;&#10;AI-generated content may be incorrect.">
            <a:extLst>
              <a:ext uri="{FF2B5EF4-FFF2-40B4-BE49-F238E27FC236}">
                <a16:creationId xmlns:a16="http://schemas.microsoft.com/office/drawing/2014/main" id="{A0BF406A-1D42-075D-66D2-002AEBA7515C}"/>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19838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B59200-C747-D56F-7229-1BE99D3EEE88}"/>
              </a:ext>
            </a:extLst>
          </p:cNvPr>
          <p:cNvSpPr>
            <a:spLocks noGrp="1"/>
          </p:cNvSpPr>
          <p:nvPr>
            <p:ph type="title"/>
          </p:nvPr>
        </p:nvSpPr>
        <p:spPr>
          <a:xfrm>
            <a:off x="305594" y="371022"/>
            <a:ext cx="8532812" cy="481013"/>
          </a:xfrm>
        </p:spPr>
        <p:txBody>
          <a:bodyPr/>
          <a:lstStyle/>
          <a:p>
            <a:r>
              <a:rPr lang="en-US" dirty="0"/>
              <a:t>FPMM – 2 VAT Registered No</a:t>
            </a:r>
            <a:endParaRPr lang="en-ZA" dirty="0"/>
          </a:p>
        </p:txBody>
      </p:sp>
      <p:pic>
        <p:nvPicPr>
          <p:cNvPr id="4" name="Content Placeholder 3" descr="A screenshot of a computer&#10;&#10;Description automatically generated">
            <a:extLst>
              <a:ext uri="{FF2B5EF4-FFF2-40B4-BE49-F238E27FC236}">
                <a16:creationId xmlns:a16="http://schemas.microsoft.com/office/drawing/2014/main" id="{59BA9C4C-06A1-ACC6-A59C-69E9AEB568A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90515" y="1277937"/>
            <a:ext cx="4979731" cy="3018291"/>
          </a:xfrm>
          <a:prstGeom prst="rect">
            <a:avLst/>
          </a:prstGeom>
          <a:ln>
            <a:solidFill>
              <a:schemeClr val="tx1">
                <a:lumMod val="50000"/>
              </a:schemeClr>
            </a:solidFill>
          </a:ln>
        </p:spPr>
      </p:pic>
    </p:spTree>
    <p:extLst>
      <p:ext uri="{BB962C8B-B14F-4D97-AF65-F5344CB8AC3E}">
        <p14:creationId xmlns:p14="http://schemas.microsoft.com/office/powerpoint/2010/main" val="55364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C454-CC25-4D68-6728-747B626E8303}"/>
              </a:ext>
            </a:extLst>
          </p:cNvPr>
          <p:cNvSpPr>
            <a:spLocks noGrp="1"/>
          </p:cNvSpPr>
          <p:nvPr>
            <p:ph type="title"/>
          </p:nvPr>
        </p:nvSpPr>
        <p:spPr>
          <a:xfrm>
            <a:off x="305594" y="315912"/>
            <a:ext cx="8532812" cy="481013"/>
          </a:xfrm>
        </p:spPr>
        <p:txBody>
          <a:bodyPr/>
          <a:lstStyle/>
          <a:p>
            <a:r>
              <a:rPr lang="en-US" dirty="0"/>
              <a:t>FPMO1 – 1 VAT Not allowed </a:t>
            </a:r>
            <a:endParaRPr lang="en-ZA" dirty="0"/>
          </a:p>
        </p:txBody>
      </p:sp>
      <p:pic>
        <p:nvPicPr>
          <p:cNvPr id="4" name="Content Placeholder 3" descr="A screenshot of a computer&#10;&#10;Description automatically generated">
            <a:extLst>
              <a:ext uri="{FF2B5EF4-FFF2-40B4-BE49-F238E27FC236}">
                <a16:creationId xmlns:a16="http://schemas.microsoft.com/office/drawing/2014/main" id="{4557BCC3-C2C1-7B1B-8649-1925392207E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44750" y="775803"/>
            <a:ext cx="5054499" cy="3596655"/>
          </a:xfrm>
          <a:prstGeom prst="rect">
            <a:avLst/>
          </a:prstGeom>
          <a:ln>
            <a:solidFill>
              <a:schemeClr val="tx1">
                <a:lumMod val="50000"/>
              </a:schemeClr>
            </a:solidFill>
          </a:ln>
        </p:spPr>
      </p:pic>
    </p:spTree>
    <p:extLst>
      <p:ext uri="{BB962C8B-B14F-4D97-AF65-F5344CB8AC3E}">
        <p14:creationId xmlns:p14="http://schemas.microsoft.com/office/powerpoint/2010/main" val="271263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192173-2757-8EE7-F16F-20B203E136DD}"/>
              </a:ext>
            </a:extLst>
          </p:cNvPr>
          <p:cNvSpPr>
            <a:spLocks noGrp="1"/>
          </p:cNvSpPr>
          <p:nvPr>
            <p:ph type="title"/>
          </p:nvPr>
        </p:nvSpPr>
        <p:spPr>
          <a:xfrm>
            <a:off x="303212" y="317423"/>
            <a:ext cx="8532812" cy="481013"/>
          </a:xfrm>
        </p:spPr>
        <p:txBody>
          <a:bodyPr/>
          <a:lstStyle/>
          <a:p>
            <a:r>
              <a:rPr lang="en-US" dirty="0"/>
              <a:t>Other SODs </a:t>
            </a:r>
            <a:endParaRPr lang="en-ZA" dirty="0"/>
          </a:p>
        </p:txBody>
      </p:sp>
      <p:pic>
        <p:nvPicPr>
          <p:cNvPr id="4" name="Content Placeholder 3">
            <a:extLst>
              <a:ext uri="{FF2B5EF4-FFF2-40B4-BE49-F238E27FC236}">
                <a16:creationId xmlns:a16="http://schemas.microsoft.com/office/drawing/2014/main" id="{724AC5CC-6270-8CA3-F590-2B26953272C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3213" y="1390337"/>
            <a:ext cx="8093141" cy="426757"/>
          </a:xfrm>
          <a:prstGeom prst="rect">
            <a:avLst/>
          </a:prstGeom>
          <a:ln>
            <a:solidFill>
              <a:schemeClr val="accent1"/>
            </a:solidFill>
          </a:ln>
        </p:spPr>
      </p:pic>
      <p:pic>
        <p:nvPicPr>
          <p:cNvPr id="5" name="Picture 4">
            <a:extLst>
              <a:ext uri="{FF2B5EF4-FFF2-40B4-BE49-F238E27FC236}">
                <a16:creationId xmlns:a16="http://schemas.microsoft.com/office/drawing/2014/main" id="{C50E24E2-7380-2456-AA0C-A8C21BCD0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2" y="1981451"/>
            <a:ext cx="8093141" cy="476326"/>
          </a:xfrm>
          <a:prstGeom prst="rect">
            <a:avLst/>
          </a:prstGeom>
          <a:ln>
            <a:solidFill>
              <a:schemeClr val="accent1"/>
            </a:solidFill>
          </a:ln>
        </p:spPr>
      </p:pic>
    </p:spTree>
    <p:extLst>
      <p:ext uri="{BB962C8B-B14F-4D97-AF65-F5344CB8AC3E}">
        <p14:creationId xmlns:p14="http://schemas.microsoft.com/office/powerpoint/2010/main" val="2834214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sign with a bag and green arrow">
            <a:extLst>
              <a:ext uri="{FF2B5EF4-FFF2-40B4-BE49-F238E27FC236}">
                <a16:creationId xmlns:a16="http://schemas.microsoft.com/office/drawing/2014/main" id="{ED929201-598C-C6E9-C326-07802AF1CE4D}"/>
              </a:ext>
            </a:extLst>
          </p:cNvPr>
          <p:cNvPicPr>
            <a:picLocks noGrp="1" noChangeAspect="1"/>
          </p:cNvPicPr>
          <p:nvPr>
            <p:ph sz="quarter" idx="10"/>
          </p:nvPr>
        </p:nvPicPr>
        <p:blipFill>
          <a:blip r:embed="rId3"/>
          <a:srcRect t="26673" b="19072"/>
          <a:stretch/>
        </p:blipFill>
        <p:spPr>
          <a:xfrm>
            <a:off x="303213" y="1741596"/>
            <a:ext cx="8532812" cy="2627204"/>
          </a:xfrm>
          <a:solidFill>
            <a:schemeClr val="tx1">
              <a:lumMod val="50000"/>
            </a:schemeClr>
          </a:solidFill>
        </p:spPr>
      </p:pic>
      <p:sp>
        <p:nvSpPr>
          <p:cNvPr id="10" name="Title 2">
            <a:extLst>
              <a:ext uri="{FF2B5EF4-FFF2-40B4-BE49-F238E27FC236}">
                <a16:creationId xmlns:a16="http://schemas.microsoft.com/office/drawing/2014/main" id="{F6E6A0A8-90F2-161F-BFEC-81299CCAEFBA}"/>
              </a:ext>
            </a:extLst>
          </p:cNvPr>
          <p:cNvSpPr>
            <a:spLocks noGrp="1"/>
          </p:cNvSpPr>
          <p:nvPr>
            <p:ph type="title"/>
          </p:nvPr>
        </p:nvSpPr>
        <p:spPr>
          <a:xfrm>
            <a:off x="303213" y="796925"/>
            <a:ext cx="8532812" cy="481013"/>
          </a:xfrm>
        </p:spPr>
        <p:txBody>
          <a:bodyPr/>
          <a:lstStyle/>
          <a:p>
            <a:endParaRPr lang="en-US"/>
          </a:p>
        </p:txBody>
      </p:sp>
    </p:spTree>
    <p:extLst>
      <p:ext uri="{BB962C8B-B14F-4D97-AF65-F5344CB8AC3E}">
        <p14:creationId xmlns:p14="http://schemas.microsoft.com/office/powerpoint/2010/main" val="35536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CBEB56-FD04-8AD5-AB43-E0431641D68A}"/>
              </a:ext>
            </a:extLst>
          </p:cNvPr>
          <p:cNvSpPr>
            <a:spLocks noGrp="1"/>
          </p:cNvSpPr>
          <p:nvPr>
            <p:ph sz="quarter" idx="10"/>
          </p:nvPr>
        </p:nvSpPr>
        <p:spPr>
          <a:xfrm>
            <a:off x="303213" y="1371481"/>
            <a:ext cx="8532812" cy="2627204"/>
          </a:xfrm>
        </p:spPr>
        <p:txBody>
          <a:bodyPr/>
          <a:lstStyle/>
          <a:p>
            <a:pPr marL="171450" indent="-171450">
              <a:buFont typeface="Arial" panose="020B0604020202020204" pitchFamily="34" charset="0"/>
              <a:buChar char="•"/>
            </a:pPr>
            <a:r>
              <a:rPr lang="en-US" sz="1400" dirty="0"/>
              <a:t>VAT 201 Return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Reversing or adding VAT</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Reallocating transactions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Meeting with Infinite Tax</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SIG</a:t>
            </a:r>
            <a:endParaRPr lang="en-ZA" sz="1400" dirty="0"/>
          </a:p>
        </p:txBody>
      </p:sp>
      <p:sp>
        <p:nvSpPr>
          <p:cNvPr id="3" name="Title 2">
            <a:extLst>
              <a:ext uri="{FF2B5EF4-FFF2-40B4-BE49-F238E27FC236}">
                <a16:creationId xmlns:a16="http://schemas.microsoft.com/office/drawing/2014/main" id="{26ACF13A-C882-FFBA-12E2-81E7D73CD7C0}"/>
              </a:ext>
            </a:extLst>
          </p:cNvPr>
          <p:cNvSpPr>
            <a:spLocks noGrp="1"/>
          </p:cNvSpPr>
          <p:nvPr>
            <p:ph type="title"/>
          </p:nvPr>
        </p:nvSpPr>
        <p:spPr>
          <a:xfrm>
            <a:off x="303213" y="406121"/>
            <a:ext cx="8532812" cy="481013"/>
          </a:xfrm>
        </p:spPr>
        <p:txBody>
          <a:bodyPr/>
          <a:lstStyle/>
          <a:p>
            <a:r>
              <a:rPr lang="en-US" dirty="0"/>
              <a:t>Future Enhancements</a:t>
            </a:r>
            <a:endParaRPr lang="en-ZA" dirty="0"/>
          </a:p>
        </p:txBody>
      </p:sp>
      <p:pic>
        <p:nvPicPr>
          <p:cNvPr id="5" name="Picture 4" descr="A hand holding a pen and writing on a paper&#10;&#10;AI-generated content may be incorrect.">
            <a:extLst>
              <a:ext uri="{FF2B5EF4-FFF2-40B4-BE49-F238E27FC236}">
                <a16:creationId xmlns:a16="http://schemas.microsoft.com/office/drawing/2014/main" id="{B1B1F7C5-7856-F983-79BC-527388FD9362}"/>
              </a:ext>
            </a:extLst>
          </p:cNvPr>
          <p:cNvPicPr>
            <a:picLocks noChangeAspect="1"/>
          </p:cNvPicPr>
          <p:nvPr/>
        </p:nvPicPr>
        <p:blipFill>
          <a:blip r:embed="rId2"/>
          <a:stretch>
            <a:fillRect/>
          </a:stretch>
        </p:blipFill>
        <p:spPr>
          <a:xfrm>
            <a:off x="3556859" y="1189381"/>
            <a:ext cx="4923556" cy="2769500"/>
          </a:xfrm>
          <a:prstGeom prst="rect">
            <a:avLst/>
          </a:prstGeom>
        </p:spPr>
      </p:pic>
    </p:spTree>
    <p:extLst>
      <p:ext uri="{BB962C8B-B14F-4D97-AF65-F5344CB8AC3E}">
        <p14:creationId xmlns:p14="http://schemas.microsoft.com/office/powerpoint/2010/main" val="380296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ACB809-AB5A-24BB-A3ED-7D2018EB5293}"/>
              </a:ext>
            </a:extLst>
          </p:cNvPr>
          <p:cNvPicPr>
            <a:picLocks noGrp="1" noChangeAspect="1"/>
          </p:cNvPicPr>
          <p:nvPr>
            <p:ph sz="quarter" idx="10"/>
          </p:nvPr>
        </p:nvPicPr>
        <p:blipFill>
          <a:blip r:embed="rId3"/>
          <a:stretch>
            <a:fillRect/>
          </a:stretch>
        </p:blipFill>
        <p:spPr>
          <a:xfrm>
            <a:off x="428285" y="1374211"/>
            <a:ext cx="8287430" cy="2110368"/>
          </a:xfrm>
          <a:ln>
            <a:solidFill>
              <a:schemeClr val="tx1">
                <a:lumMod val="50000"/>
              </a:schemeClr>
            </a:solidFill>
          </a:ln>
        </p:spPr>
      </p:pic>
      <p:sp>
        <p:nvSpPr>
          <p:cNvPr id="3" name="Title 2">
            <a:extLst>
              <a:ext uri="{FF2B5EF4-FFF2-40B4-BE49-F238E27FC236}">
                <a16:creationId xmlns:a16="http://schemas.microsoft.com/office/drawing/2014/main" id="{A786856C-A7C5-548A-4629-03D944F415C0}"/>
              </a:ext>
            </a:extLst>
          </p:cNvPr>
          <p:cNvSpPr>
            <a:spLocks noGrp="1"/>
          </p:cNvSpPr>
          <p:nvPr>
            <p:ph type="title"/>
          </p:nvPr>
        </p:nvSpPr>
        <p:spPr>
          <a:xfrm>
            <a:off x="305594" y="373178"/>
            <a:ext cx="8532812" cy="481013"/>
          </a:xfrm>
        </p:spPr>
        <p:txBody>
          <a:bodyPr/>
          <a:lstStyle/>
          <a:p>
            <a:r>
              <a:rPr lang="en-US" dirty="0"/>
              <a:t>Tomorrow????</a:t>
            </a:r>
            <a:endParaRPr lang="en-ZA" dirty="0"/>
          </a:p>
        </p:txBody>
      </p:sp>
    </p:spTree>
    <p:extLst>
      <p:ext uri="{BB962C8B-B14F-4D97-AF65-F5344CB8AC3E}">
        <p14:creationId xmlns:p14="http://schemas.microsoft.com/office/powerpoint/2010/main" val="421279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C33E-2C8B-67FE-53E4-3008338979A6}"/>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4C4A4D-75C9-7558-899B-5565E3993761}"/>
              </a:ext>
            </a:extLst>
          </p:cNvPr>
          <p:cNvPicPr>
            <a:picLocks noGrp="1" noChangeAspect="1"/>
          </p:cNvPicPr>
          <p:nvPr>
            <p:ph sz="quarter" idx="10"/>
          </p:nvPr>
        </p:nvPicPr>
        <p:blipFill>
          <a:blip r:embed="rId3"/>
          <a:stretch>
            <a:fillRect/>
          </a:stretch>
        </p:blipFill>
        <p:spPr>
          <a:xfrm>
            <a:off x="873488" y="1663684"/>
            <a:ext cx="7150663" cy="1820894"/>
          </a:xfrm>
          <a:ln>
            <a:solidFill>
              <a:schemeClr val="tx1">
                <a:lumMod val="50000"/>
              </a:schemeClr>
            </a:solidFill>
          </a:ln>
        </p:spPr>
      </p:pic>
      <p:sp>
        <p:nvSpPr>
          <p:cNvPr id="3" name="Title 2">
            <a:extLst>
              <a:ext uri="{FF2B5EF4-FFF2-40B4-BE49-F238E27FC236}">
                <a16:creationId xmlns:a16="http://schemas.microsoft.com/office/drawing/2014/main" id="{F482CF5A-EBEB-E6C5-6302-C94070A1013B}"/>
              </a:ext>
            </a:extLst>
          </p:cNvPr>
          <p:cNvSpPr>
            <a:spLocks noGrp="1"/>
          </p:cNvSpPr>
          <p:nvPr>
            <p:ph type="title"/>
          </p:nvPr>
        </p:nvSpPr>
        <p:spPr/>
        <p:txBody>
          <a:bodyPr/>
          <a:lstStyle/>
          <a:p>
            <a:r>
              <a:rPr lang="en-US" dirty="0"/>
              <a:t>Tomorrow????</a:t>
            </a:r>
            <a:endParaRPr lang="en-ZA" dirty="0"/>
          </a:p>
        </p:txBody>
      </p:sp>
      <p:pic>
        <p:nvPicPr>
          <p:cNvPr id="4" name="Picture 3" descr="A green and white rectangular object with a qr code&#10;&#10;AI-generated content may be incorrect.">
            <a:extLst>
              <a:ext uri="{FF2B5EF4-FFF2-40B4-BE49-F238E27FC236}">
                <a16:creationId xmlns:a16="http://schemas.microsoft.com/office/drawing/2014/main" id="{A1F09AD8-6C87-75AD-EA46-5947E957E578}"/>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388877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25809" y="1883007"/>
            <a:ext cx="5841999" cy="1938992"/>
          </a:xfrm>
        </p:spPr>
        <p:txBody>
          <a:bodyPr/>
          <a:lstStyle/>
          <a:p>
            <a:pPr marL="171450" indent="-171450">
              <a:buFont typeface="Wingdings" panose="05000000000000000000" pitchFamily="2" charset="2"/>
              <a:buChar char="§"/>
            </a:pPr>
            <a:r>
              <a:rPr lang="en-GB" sz="1200" dirty="0"/>
              <a:t>Topic</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Topic</a:t>
            </a:r>
          </a:p>
        </p:txBody>
      </p:sp>
    </p:spTree>
    <p:extLst>
      <p:ext uri="{BB962C8B-B14F-4D97-AF65-F5344CB8AC3E}">
        <p14:creationId xmlns:p14="http://schemas.microsoft.com/office/powerpoint/2010/main" val="286922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character looking at a red text&#10;&#10;AI-generated content may be incorrect.">
            <a:extLst>
              <a:ext uri="{FF2B5EF4-FFF2-40B4-BE49-F238E27FC236}">
                <a16:creationId xmlns:a16="http://schemas.microsoft.com/office/drawing/2014/main" id="{FBC8C807-A266-DF7F-8517-5B98D4B9229B}"/>
              </a:ext>
            </a:extLst>
          </p:cNvPr>
          <p:cNvPicPr>
            <a:picLocks noChangeAspect="1"/>
          </p:cNvPicPr>
          <p:nvPr/>
        </p:nvPicPr>
        <p:blipFill>
          <a:blip r:embed="rId3"/>
          <a:stretch>
            <a:fillRect/>
          </a:stretch>
        </p:blipFill>
        <p:spPr>
          <a:xfrm>
            <a:off x="303211" y="1363587"/>
            <a:ext cx="4086225" cy="2421088"/>
          </a:xfrm>
          <a:prstGeom prst="rect">
            <a:avLst/>
          </a:prstGeom>
          <a:noFill/>
        </p:spPr>
      </p:pic>
      <p:sp>
        <p:nvSpPr>
          <p:cNvPr id="2" name="TextBox 1">
            <a:extLst>
              <a:ext uri="{FF2B5EF4-FFF2-40B4-BE49-F238E27FC236}">
                <a16:creationId xmlns:a16="http://schemas.microsoft.com/office/drawing/2014/main" id="{B73B3BEF-9C91-FDE4-7655-F34085E6E19D}"/>
              </a:ext>
            </a:extLst>
          </p:cNvPr>
          <p:cNvSpPr txBox="1"/>
          <p:nvPr/>
        </p:nvSpPr>
        <p:spPr>
          <a:xfrm>
            <a:off x="4749800" y="1363587"/>
            <a:ext cx="4086225" cy="2627204"/>
          </a:xfrm>
          <a:prstGeom prst="rect">
            <a:avLst/>
          </a:prstGeom>
        </p:spPr>
        <p:txBody>
          <a:bodyPr vert="horz" lIns="0" tIns="0" rIns="0" bIns="0" rtlCol="0">
            <a:normAutofit/>
          </a:bodyPr>
          <a:lstStyle/>
          <a:p>
            <a:pPr marL="171450" indent="-171450" defTabSz="685800">
              <a:lnSpc>
                <a:spcPts val="1440"/>
              </a:lnSpc>
              <a:spcAft>
                <a:spcPts val="600"/>
              </a:spcAft>
              <a:buFont typeface="Arial" panose="020B0604020202020204" pitchFamily="34" charset="0"/>
              <a:buChar char="•"/>
            </a:pPr>
            <a:r>
              <a:rPr lang="en-GB" sz="1400" kern="1200" dirty="0">
                <a:latin typeface="+mn-lt"/>
                <a:ea typeface="+mn-ea"/>
                <a:cs typeface="+mn-cs"/>
              </a:rPr>
              <a:t>No VAT</a:t>
            </a:r>
          </a:p>
          <a:p>
            <a:pPr marL="171450" indent="-171450" defTabSz="685800">
              <a:lnSpc>
                <a:spcPts val="1440"/>
              </a:lnSpc>
              <a:spcAft>
                <a:spcPts val="600"/>
              </a:spcAft>
              <a:buFont typeface="Arial" panose="020B0604020202020204" pitchFamily="34" charset="0"/>
              <a:buChar char="•"/>
            </a:pPr>
            <a:endParaRPr lang="en-GB" sz="1400" kern="1200" dirty="0">
              <a:latin typeface="+mn-lt"/>
              <a:ea typeface="+mn-ea"/>
              <a:cs typeface="+mn-cs"/>
            </a:endParaRPr>
          </a:p>
          <a:p>
            <a:pPr marL="171450" indent="-171450" defTabSz="685800">
              <a:lnSpc>
                <a:spcPts val="1440"/>
              </a:lnSpc>
              <a:spcAft>
                <a:spcPts val="600"/>
              </a:spcAft>
              <a:buFont typeface="Arial" panose="020B0604020202020204" pitchFamily="34" charset="0"/>
              <a:buChar char="•"/>
            </a:pPr>
            <a:r>
              <a:rPr lang="en-GB" sz="1400" kern="1200" dirty="0">
                <a:latin typeface="+mn-lt"/>
                <a:ea typeface="+mn-ea"/>
                <a:cs typeface="+mn-cs"/>
              </a:rPr>
              <a:t>Not VAT Registered</a:t>
            </a:r>
          </a:p>
          <a:p>
            <a:pPr marL="171450" indent="-171450" defTabSz="685800">
              <a:lnSpc>
                <a:spcPts val="1440"/>
              </a:lnSpc>
              <a:spcAft>
                <a:spcPts val="600"/>
              </a:spcAft>
              <a:buFont typeface="Arial" panose="020B0604020202020204" pitchFamily="34" charset="0"/>
              <a:buChar char="•"/>
            </a:pPr>
            <a:endParaRPr lang="en-GB" sz="1400" kern="1200" dirty="0">
              <a:latin typeface="+mn-lt"/>
              <a:ea typeface="+mn-ea"/>
              <a:cs typeface="+mn-cs"/>
            </a:endParaRPr>
          </a:p>
          <a:p>
            <a:pPr marL="171450" indent="-171450" defTabSz="685800">
              <a:lnSpc>
                <a:spcPts val="1440"/>
              </a:lnSpc>
              <a:spcAft>
                <a:spcPts val="600"/>
              </a:spcAft>
              <a:buFont typeface="Arial" panose="020B0604020202020204" pitchFamily="34" charset="0"/>
              <a:buChar char="•"/>
            </a:pPr>
            <a:r>
              <a:rPr lang="en-GB" sz="1400" kern="1200" dirty="0">
                <a:latin typeface="+mn-lt"/>
                <a:ea typeface="+mn-ea"/>
                <a:cs typeface="+mn-cs"/>
              </a:rPr>
              <a:t>VAT Registered </a:t>
            </a:r>
          </a:p>
        </p:txBody>
      </p:sp>
      <p:sp>
        <p:nvSpPr>
          <p:cNvPr id="3" name="Title 2">
            <a:extLst>
              <a:ext uri="{FF2B5EF4-FFF2-40B4-BE49-F238E27FC236}">
                <a16:creationId xmlns:a16="http://schemas.microsoft.com/office/drawing/2014/main" id="{6F98C438-16F8-C9CF-9123-275553C7FACB}"/>
              </a:ext>
            </a:extLst>
          </p:cNvPr>
          <p:cNvSpPr>
            <a:spLocks noGrp="1"/>
          </p:cNvSpPr>
          <p:nvPr>
            <p:ph type="title"/>
          </p:nvPr>
        </p:nvSpPr>
        <p:spPr>
          <a:xfrm>
            <a:off x="305594" y="384329"/>
            <a:ext cx="8532812" cy="481013"/>
          </a:xfrm>
        </p:spPr>
        <p:txBody>
          <a:bodyPr vert="horz" lIns="0" tIns="0" rIns="0" bIns="0" rtlCol="0" anchor="ctr">
            <a:normAutofit/>
          </a:bodyPr>
          <a:lstStyle/>
          <a:p>
            <a:r>
              <a:rPr lang="en-GB" b="1" kern="1200">
                <a:latin typeface="+mj-lt"/>
                <a:ea typeface="+mj-ea"/>
                <a:cs typeface="+mj-cs"/>
              </a:rPr>
              <a:t>ITS Integrator </a:t>
            </a:r>
          </a:p>
        </p:txBody>
      </p:sp>
    </p:spTree>
    <p:extLst>
      <p:ext uri="{BB962C8B-B14F-4D97-AF65-F5344CB8AC3E}">
        <p14:creationId xmlns:p14="http://schemas.microsoft.com/office/powerpoint/2010/main" val="82963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9483665-25A1-2999-B184-020CB31F61B8}"/>
              </a:ext>
            </a:extLst>
          </p:cNvPr>
          <p:cNvPicPr>
            <a:picLocks noGrp="1" noChangeAspect="1"/>
          </p:cNvPicPr>
          <p:nvPr>
            <p:ph sz="quarter" idx="10"/>
          </p:nvPr>
        </p:nvPicPr>
        <p:blipFill>
          <a:blip r:embed="rId3"/>
          <a:stretch>
            <a:fillRect/>
          </a:stretch>
        </p:blipFill>
        <p:spPr>
          <a:xfrm>
            <a:off x="303213" y="1920297"/>
            <a:ext cx="8532812" cy="1307668"/>
          </a:xfrm>
          <a:ln>
            <a:solidFill>
              <a:schemeClr val="tx1">
                <a:lumMod val="50000"/>
              </a:schemeClr>
            </a:solidFill>
          </a:ln>
        </p:spPr>
      </p:pic>
      <p:sp>
        <p:nvSpPr>
          <p:cNvPr id="4" name="Title 3">
            <a:extLst>
              <a:ext uri="{FF2B5EF4-FFF2-40B4-BE49-F238E27FC236}">
                <a16:creationId xmlns:a16="http://schemas.microsoft.com/office/drawing/2014/main" id="{21BEDFCE-3ABF-F6AF-B3C8-71202B840E7B}"/>
              </a:ext>
            </a:extLst>
          </p:cNvPr>
          <p:cNvSpPr>
            <a:spLocks noGrp="1"/>
          </p:cNvSpPr>
          <p:nvPr>
            <p:ph type="title"/>
          </p:nvPr>
        </p:nvSpPr>
        <p:spPr>
          <a:xfrm>
            <a:off x="303213" y="362028"/>
            <a:ext cx="8532812" cy="481013"/>
          </a:xfrm>
        </p:spPr>
        <p:txBody>
          <a:bodyPr/>
          <a:lstStyle/>
          <a:p>
            <a:r>
              <a:rPr lang="en-GB" dirty="0"/>
              <a:t>FCSM-1 SODs</a:t>
            </a:r>
          </a:p>
        </p:txBody>
      </p:sp>
    </p:spTree>
    <p:extLst>
      <p:ext uri="{BB962C8B-B14F-4D97-AF65-F5344CB8AC3E}">
        <p14:creationId xmlns:p14="http://schemas.microsoft.com/office/powerpoint/2010/main" val="170390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C98854-FAFA-584D-D01A-9D9BA3EB87D8}"/>
              </a:ext>
            </a:extLst>
          </p:cNvPr>
          <p:cNvPicPr>
            <a:picLocks noGrp="1" noChangeAspect="1"/>
          </p:cNvPicPr>
          <p:nvPr>
            <p:ph sz="quarter" idx="10"/>
          </p:nvPr>
        </p:nvPicPr>
        <p:blipFill>
          <a:blip r:embed="rId3"/>
          <a:stretch>
            <a:fillRect/>
          </a:stretch>
        </p:blipFill>
        <p:spPr>
          <a:xfrm>
            <a:off x="1323104" y="1502002"/>
            <a:ext cx="6493029" cy="2627312"/>
          </a:xfrm>
          <a:ln>
            <a:solidFill>
              <a:schemeClr val="tx1">
                <a:lumMod val="50000"/>
              </a:schemeClr>
            </a:solidFill>
          </a:ln>
        </p:spPr>
      </p:pic>
      <p:sp>
        <p:nvSpPr>
          <p:cNvPr id="3" name="Title 2">
            <a:extLst>
              <a:ext uri="{FF2B5EF4-FFF2-40B4-BE49-F238E27FC236}">
                <a16:creationId xmlns:a16="http://schemas.microsoft.com/office/drawing/2014/main" id="{3DD8B9DF-3591-DA3A-8F9A-C332947F02AF}"/>
              </a:ext>
            </a:extLst>
          </p:cNvPr>
          <p:cNvSpPr>
            <a:spLocks noGrp="1"/>
          </p:cNvSpPr>
          <p:nvPr>
            <p:ph type="title"/>
          </p:nvPr>
        </p:nvSpPr>
        <p:spPr>
          <a:xfrm>
            <a:off x="303212" y="280067"/>
            <a:ext cx="8532812" cy="481013"/>
          </a:xfrm>
        </p:spPr>
        <p:txBody>
          <a:bodyPr/>
          <a:lstStyle/>
          <a:p>
            <a:r>
              <a:rPr lang="en-US" dirty="0"/>
              <a:t>FCSM-1 Subsystems</a:t>
            </a:r>
            <a:endParaRPr lang="en-ZA"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9C70C30-C726-D163-44D0-5E58B6C997D3}"/>
                  </a:ext>
                </a:extLst>
              </p14:cNvPr>
              <p14:cNvContentPartPr/>
              <p14:nvPr/>
            </p14:nvContentPartPr>
            <p14:xfrm>
              <a:off x="1403623" y="2166171"/>
              <a:ext cx="5726520" cy="720"/>
            </p14:xfrm>
          </p:contentPart>
        </mc:Choice>
        <mc:Fallback xmlns="">
          <p:pic>
            <p:nvPicPr>
              <p:cNvPr id="4" name="Ink 3">
                <a:extLst>
                  <a:ext uri="{FF2B5EF4-FFF2-40B4-BE49-F238E27FC236}">
                    <a16:creationId xmlns:a16="http://schemas.microsoft.com/office/drawing/2014/main" id="{99C70C30-C726-D163-44D0-5E58B6C997D3}"/>
                  </a:ext>
                </a:extLst>
              </p:cNvPr>
              <p:cNvPicPr/>
              <p:nvPr/>
            </p:nvPicPr>
            <p:blipFill>
              <a:blip r:embed="rId5"/>
              <a:stretch>
                <a:fillRect/>
              </a:stretch>
            </p:blipFill>
            <p:spPr>
              <a:xfrm>
                <a:off x="1349983" y="1950171"/>
                <a:ext cx="5834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A8949750-4F6B-4F68-A954-5C6F3FDF5292}"/>
                  </a:ext>
                </a:extLst>
              </p14:cNvPr>
              <p14:cNvContentPartPr/>
              <p14:nvPr/>
            </p14:nvContentPartPr>
            <p14:xfrm>
              <a:off x="1360423" y="3831171"/>
              <a:ext cx="5610600" cy="720"/>
            </p14:xfrm>
          </p:contentPart>
        </mc:Choice>
        <mc:Fallback xmlns="">
          <p:pic>
            <p:nvPicPr>
              <p:cNvPr id="7" name="Ink 6">
                <a:extLst>
                  <a:ext uri="{FF2B5EF4-FFF2-40B4-BE49-F238E27FC236}">
                    <a16:creationId xmlns:a16="http://schemas.microsoft.com/office/drawing/2014/main" id="{A8949750-4F6B-4F68-A954-5C6F3FDF5292}"/>
                  </a:ext>
                </a:extLst>
              </p:cNvPr>
              <p:cNvPicPr/>
              <p:nvPr/>
            </p:nvPicPr>
            <p:blipFill>
              <a:blip r:embed="rId7"/>
              <a:stretch>
                <a:fillRect/>
              </a:stretch>
            </p:blipFill>
            <p:spPr>
              <a:xfrm>
                <a:off x="1324783" y="3687171"/>
                <a:ext cx="5682240" cy="288000"/>
              </a:xfrm>
              <a:prstGeom prst="rect">
                <a:avLst/>
              </a:prstGeom>
            </p:spPr>
          </p:pic>
        </mc:Fallback>
      </mc:AlternateContent>
    </p:spTree>
    <p:extLst>
      <p:ext uri="{BB962C8B-B14F-4D97-AF65-F5344CB8AC3E}">
        <p14:creationId xmlns:p14="http://schemas.microsoft.com/office/powerpoint/2010/main" val="269970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7257EB-23DA-B176-1257-35CAA390C7A0}"/>
              </a:ext>
            </a:extLst>
          </p:cNvPr>
          <p:cNvPicPr>
            <a:picLocks noChangeAspect="1"/>
          </p:cNvPicPr>
          <p:nvPr/>
        </p:nvPicPr>
        <p:blipFill>
          <a:blip r:embed="rId3"/>
          <a:stretch>
            <a:fillRect/>
          </a:stretch>
        </p:blipFill>
        <p:spPr>
          <a:xfrm>
            <a:off x="1516149" y="1310766"/>
            <a:ext cx="6111701" cy="3040572"/>
          </a:xfrm>
          <a:prstGeom prst="rect">
            <a:avLst/>
          </a:prstGeom>
          <a:noFill/>
          <a:ln>
            <a:solidFill>
              <a:schemeClr val="tx1">
                <a:lumMod val="50000"/>
              </a:schemeClr>
            </a:solidFill>
          </a:ln>
        </p:spPr>
      </p:pic>
      <p:sp>
        <p:nvSpPr>
          <p:cNvPr id="11" name="Title 2">
            <a:extLst>
              <a:ext uri="{FF2B5EF4-FFF2-40B4-BE49-F238E27FC236}">
                <a16:creationId xmlns:a16="http://schemas.microsoft.com/office/drawing/2014/main" id="{75848F37-5B52-9644-543E-3150A5716CA6}"/>
              </a:ext>
            </a:extLst>
          </p:cNvPr>
          <p:cNvSpPr>
            <a:spLocks noGrp="1"/>
          </p:cNvSpPr>
          <p:nvPr>
            <p:ph type="title"/>
          </p:nvPr>
        </p:nvSpPr>
        <p:spPr>
          <a:xfrm>
            <a:off x="305593" y="360624"/>
            <a:ext cx="8532812" cy="481013"/>
          </a:xfrm>
        </p:spPr>
        <p:txBody>
          <a:bodyPr anchor="ctr">
            <a:normAutofit/>
          </a:bodyPr>
          <a:lstStyle/>
          <a:p>
            <a:r>
              <a:rPr lang="en-US" dirty="0"/>
              <a:t>FCSC-2 VAT Registration</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947298-E66D-BEEC-99DD-4889CE140344}"/>
                  </a:ext>
                </a:extLst>
              </p14:cNvPr>
              <p14:cNvContentPartPr/>
              <p14:nvPr/>
            </p14:nvContentPartPr>
            <p14:xfrm>
              <a:off x="1599463" y="3776811"/>
              <a:ext cx="1491480" cy="54720"/>
            </p14:xfrm>
          </p:contentPart>
        </mc:Choice>
        <mc:Fallback xmlns="">
          <p:pic>
            <p:nvPicPr>
              <p:cNvPr id="3" name="Ink 2">
                <a:extLst>
                  <a:ext uri="{FF2B5EF4-FFF2-40B4-BE49-F238E27FC236}">
                    <a16:creationId xmlns:a16="http://schemas.microsoft.com/office/drawing/2014/main" id="{2E947298-E66D-BEEC-99DD-4889CE140344}"/>
                  </a:ext>
                </a:extLst>
              </p:cNvPr>
              <p:cNvPicPr/>
              <p:nvPr/>
            </p:nvPicPr>
            <p:blipFill>
              <a:blip r:embed="rId5"/>
              <a:stretch>
                <a:fillRect/>
              </a:stretch>
            </p:blipFill>
            <p:spPr>
              <a:xfrm>
                <a:off x="1563823" y="3704811"/>
                <a:ext cx="1563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3BB9D9F-2972-1724-4A64-A00BABE1159B}"/>
                  </a:ext>
                </a:extLst>
              </p14:cNvPr>
              <p14:cNvContentPartPr/>
              <p14:nvPr/>
            </p14:nvContentPartPr>
            <p14:xfrm>
              <a:off x="1632583" y="4135731"/>
              <a:ext cx="1377000" cy="66600"/>
            </p14:xfrm>
          </p:contentPart>
        </mc:Choice>
        <mc:Fallback xmlns="">
          <p:pic>
            <p:nvPicPr>
              <p:cNvPr id="4" name="Ink 3">
                <a:extLst>
                  <a:ext uri="{FF2B5EF4-FFF2-40B4-BE49-F238E27FC236}">
                    <a16:creationId xmlns:a16="http://schemas.microsoft.com/office/drawing/2014/main" id="{23BB9D9F-2972-1724-4A64-A00BABE1159B}"/>
                  </a:ext>
                </a:extLst>
              </p:cNvPr>
              <p:cNvPicPr/>
              <p:nvPr/>
            </p:nvPicPr>
            <p:blipFill>
              <a:blip r:embed="rId7"/>
              <a:stretch>
                <a:fillRect/>
              </a:stretch>
            </p:blipFill>
            <p:spPr>
              <a:xfrm>
                <a:off x="1596943" y="4063731"/>
                <a:ext cx="1448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872EBBD-24FA-982E-1264-1C1902002373}"/>
                  </a:ext>
                </a:extLst>
              </p14:cNvPr>
              <p14:cNvContentPartPr/>
              <p14:nvPr/>
            </p14:nvContentPartPr>
            <p14:xfrm>
              <a:off x="1980703" y="4232211"/>
              <a:ext cx="1206000" cy="100440"/>
            </p14:xfrm>
          </p:contentPart>
        </mc:Choice>
        <mc:Fallback xmlns="">
          <p:pic>
            <p:nvPicPr>
              <p:cNvPr id="6" name="Ink 5">
                <a:extLst>
                  <a:ext uri="{FF2B5EF4-FFF2-40B4-BE49-F238E27FC236}">
                    <a16:creationId xmlns:a16="http://schemas.microsoft.com/office/drawing/2014/main" id="{D872EBBD-24FA-982E-1264-1C1902002373}"/>
                  </a:ext>
                </a:extLst>
              </p:cNvPr>
              <p:cNvPicPr/>
              <p:nvPr/>
            </p:nvPicPr>
            <p:blipFill>
              <a:blip r:embed="rId9"/>
              <a:stretch>
                <a:fillRect/>
              </a:stretch>
            </p:blipFill>
            <p:spPr>
              <a:xfrm>
                <a:off x="1945063" y="4160211"/>
                <a:ext cx="1277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444170F-FF55-B1B3-871D-0D61E70EE112}"/>
                  </a:ext>
                </a:extLst>
              </p14:cNvPr>
              <p14:cNvContentPartPr/>
              <p14:nvPr/>
            </p14:nvContentPartPr>
            <p14:xfrm>
              <a:off x="2002303" y="3753771"/>
              <a:ext cx="1153080" cy="100440"/>
            </p14:xfrm>
          </p:contentPart>
        </mc:Choice>
        <mc:Fallback xmlns="">
          <p:pic>
            <p:nvPicPr>
              <p:cNvPr id="7" name="Ink 6">
                <a:extLst>
                  <a:ext uri="{FF2B5EF4-FFF2-40B4-BE49-F238E27FC236}">
                    <a16:creationId xmlns:a16="http://schemas.microsoft.com/office/drawing/2014/main" id="{2444170F-FF55-B1B3-871D-0D61E70EE112}"/>
                  </a:ext>
                </a:extLst>
              </p:cNvPr>
              <p:cNvPicPr/>
              <p:nvPr/>
            </p:nvPicPr>
            <p:blipFill>
              <a:blip r:embed="rId11"/>
              <a:stretch>
                <a:fillRect/>
              </a:stretch>
            </p:blipFill>
            <p:spPr>
              <a:xfrm>
                <a:off x="1966663" y="3681771"/>
                <a:ext cx="1224720" cy="244080"/>
              </a:xfrm>
              <a:prstGeom prst="rect">
                <a:avLst/>
              </a:prstGeom>
            </p:spPr>
          </p:pic>
        </mc:Fallback>
      </mc:AlternateContent>
    </p:spTree>
    <p:extLst>
      <p:ext uri="{BB962C8B-B14F-4D97-AF65-F5344CB8AC3E}">
        <p14:creationId xmlns:p14="http://schemas.microsoft.com/office/powerpoint/2010/main" val="262393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F7A5AA-42BD-1968-E4C6-E3741B8DC5A4}"/>
              </a:ext>
            </a:extLst>
          </p:cNvPr>
          <p:cNvPicPr>
            <a:picLocks noGrp="1" noChangeAspect="1"/>
          </p:cNvPicPr>
          <p:nvPr>
            <p:ph sz="quarter" idx="10"/>
          </p:nvPr>
        </p:nvPicPr>
        <p:blipFill>
          <a:blip r:embed="rId3"/>
          <a:stretch>
            <a:fillRect/>
          </a:stretch>
        </p:blipFill>
        <p:spPr>
          <a:xfrm>
            <a:off x="303213" y="1379428"/>
            <a:ext cx="8532812" cy="2389406"/>
          </a:xfrm>
          <a:ln>
            <a:solidFill>
              <a:schemeClr val="tx1">
                <a:lumMod val="50000"/>
              </a:schemeClr>
            </a:solidFill>
          </a:ln>
        </p:spPr>
      </p:pic>
      <p:sp>
        <p:nvSpPr>
          <p:cNvPr id="3" name="Title 2">
            <a:extLst>
              <a:ext uri="{FF2B5EF4-FFF2-40B4-BE49-F238E27FC236}">
                <a16:creationId xmlns:a16="http://schemas.microsoft.com/office/drawing/2014/main" id="{E493C2A1-EEBA-B444-7D1B-A8892AFCCA63}"/>
              </a:ext>
            </a:extLst>
          </p:cNvPr>
          <p:cNvSpPr>
            <a:spLocks noGrp="1"/>
          </p:cNvSpPr>
          <p:nvPr>
            <p:ph type="title"/>
          </p:nvPr>
        </p:nvSpPr>
        <p:spPr>
          <a:xfrm>
            <a:off x="303213" y="328574"/>
            <a:ext cx="8532812" cy="481013"/>
          </a:xfrm>
        </p:spPr>
        <p:txBody>
          <a:bodyPr/>
          <a:lstStyle/>
          <a:p>
            <a:r>
              <a:rPr lang="en-US" dirty="0"/>
              <a:t>FCSC-1 VAT Rates</a:t>
            </a:r>
            <a:endParaRPr lang="en-ZA" dirty="0"/>
          </a:p>
        </p:txBody>
      </p:sp>
    </p:spTree>
    <p:extLst>
      <p:ext uri="{BB962C8B-B14F-4D97-AF65-F5344CB8AC3E}">
        <p14:creationId xmlns:p14="http://schemas.microsoft.com/office/powerpoint/2010/main" val="2507786739"/>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080ECF-69DF-4903-B435-D2484B6BA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3.xml><?xml version="1.0" encoding="utf-8"?>
<ds:datastoreItem xmlns:ds="http://schemas.openxmlformats.org/officeDocument/2006/customXml" ds:itemID="{A34F6B99-0282-463B-8387-218652BCA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1273</TotalTime>
  <Words>1185</Words>
  <Application>Microsoft Office PowerPoint</Application>
  <PresentationFormat>Custom</PresentationFormat>
  <Paragraphs>123</Paragraphs>
  <Slides>27</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Wingdings</vt:lpstr>
      <vt:lpstr>Title Slides</vt:lpstr>
      <vt:lpstr>Index Slides</vt:lpstr>
      <vt:lpstr>Content Slides</vt:lpstr>
      <vt:lpstr>Navigating Existing VAT Functionality</vt:lpstr>
      <vt:lpstr>Navigating Existing VAT Functionality</vt:lpstr>
      <vt:lpstr>PowerPoint Presentation</vt:lpstr>
      <vt:lpstr>PowerPoint Presentation</vt:lpstr>
      <vt:lpstr>ITS Integrator </vt:lpstr>
      <vt:lpstr>FCSM-1 SODs</vt:lpstr>
      <vt:lpstr>FCSM-1 Subsystems</vt:lpstr>
      <vt:lpstr>FCSC-2 VAT Registration</vt:lpstr>
      <vt:lpstr>FCSC-1 VAT Rates</vt:lpstr>
      <vt:lpstr>FCSO – 1 Cost Centres</vt:lpstr>
      <vt:lpstr>FCSO -1 Page 2</vt:lpstr>
      <vt:lpstr>FCSO – 3 Accounts</vt:lpstr>
      <vt:lpstr>Input VAT Denied </vt:lpstr>
      <vt:lpstr>FPMO5 – 1 VAT Denied</vt:lpstr>
      <vt:lpstr>FCTO – 6 VAT Denied </vt:lpstr>
      <vt:lpstr>Exempted and Zero-Rated Items</vt:lpstr>
      <vt:lpstr>FCTO - 3 Zero VAT</vt:lpstr>
      <vt:lpstr>FARO – 1 Zero VAT</vt:lpstr>
      <vt:lpstr>FCSM – 1 Supplier Registered</vt:lpstr>
      <vt:lpstr>FPMM – 2 VAT Registered No</vt:lpstr>
      <vt:lpstr>FPMO1 – 1 VAT Not allowed </vt:lpstr>
      <vt:lpstr>Other SODs </vt:lpstr>
      <vt:lpstr>PowerPoint Presentation</vt:lpstr>
      <vt:lpstr>Future Enhancements</vt:lpstr>
      <vt:lpstr>Tomorrow????</vt:lpstr>
      <vt:lpstr>Tomorrow????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133</cp:revision>
  <dcterms:created xsi:type="dcterms:W3CDTF">2023-07-06T09:53:04Z</dcterms:created>
  <dcterms:modified xsi:type="dcterms:W3CDTF">2025-03-07T14:15:51Z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